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2188952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</file>

<file path=ppt/charts/_rels/chart1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4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title>
      <c:tx>
        <c:rich>
          <a:bodyPr/>
          <a:lstStyle/>
          <a:p>
            <a:pPr>
              <a:defRPr sz="1100" b="1">
                <a:solidFill>
                  <a:srgbClr val="004CC2"/>
                </a:solidFill>
                <a:latin typeface="Segoe UI"/>
              </a:defRPr>
            </a:pPr>
            <a:r>
              <a:t>Risk profile: before / after</a:t>
            </a:r>
          </a:p>
        </c:rich>
      </c:tx>
      <c:layout/>
      <c:overlay val="0"/>
    </c:title>
    <c:autoTitleDeleted val="0"/>
    <c:plotArea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Current risk profile</c:v>
                </c:pt>
              </c:strCache>
            </c:strRef>
          </c:tx>
          <c:spPr>
            <a:solidFill>
              <a:srgbClr val="FF8F3F"/>
            </a:solidFill>
            <a:ln>
              <a:noFill/>
            </a:ln>
          </c:spPr>
          <c:cat>
            <c:strRef>
              <c:f>Sheet1!$A$2:$A$5</c:f>
              <c:strCache>
                <c:ptCount val="4"/>
                <c:pt idx="0">
                  <c:v>Grooming</c:v>
                </c:pt>
                <c:pt idx="1">
                  <c:v>Cyberbullying</c:v>
                </c:pt>
                <c:pt idx="2">
                  <c:v>Phishing</c:v>
                </c:pt>
                <c:pt idx="3">
                  <c:v>Manipulation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64</c:v>
                </c:pt>
                <c:pt idx="1">
                  <c:v>72</c:v>
                </c:pt>
                <c:pt idx="2">
                  <c:v>68</c:v>
                </c:pt>
                <c:pt idx="3">
                  <c:v>61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Target profile after rollout</c:v>
                </c:pt>
              </c:strCache>
            </c:strRef>
          </c:tx>
          <c:spPr>
            <a:solidFill>
              <a:srgbClr val="1F9D71"/>
            </a:solidFill>
            <a:ln>
              <a:noFill/>
            </a:ln>
          </c:spPr>
          <c:cat>
            <c:strRef>
              <c:f>Sheet1!$A$2:$A$5</c:f>
              <c:strCache>
                <c:ptCount val="4"/>
                <c:pt idx="0">
                  <c:v>Grooming</c:v>
                </c:pt>
                <c:pt idx="1">
                  <c:v>Cyberbullying</c:v>
                </c:pt>
                <c:pt idx="2">
                  <c:v>Phishing</c:v>
                </c:pt>
                <c:pt idx="3">
                  <c:v>Manipulation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34</c:v>
                </c:pt>
                <c:pt idx="1">
                  <c:v>41</c:v>
                </c:pt>
                <c:pt idx="2">
                  <c:v>37</c:v>
                </c:pt>
                <c:pt idx="3">
                  <c:v>33</c:v>
                </c:pt>
              </c:numCache>
            </c:numRef>
          </c:val>
        </c:ser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40">
                <a:solidFill>
                  <a:srgbClr val="5A6F93"/>
                </a:solidFill>
                <a:latin typeface="Segoe UI"/>
              </a:defRPr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/>
        <c:delete val="0"/>
        <c:axPos val="l"/>
        <c:majorGridlines>
          <c:spPr>
            <a:ln>
              <a:solidFill>
                <a:srgbClr val="C1D5F5"/>
              </a:solidFill>
            </a:ln>
          </c:spPr>
        </c:majorGridlines>
        <c:majorTickMark val="out"/>
        <c:minorTickMark val="none"/>
        <c:tickLblPos val="nextTo"/>
        <c:txPr>
          <a:bodyPr/>
          <a:lstStyle/>
          <a:p>
            <a:pPr>
              <a:defRPr sz="919">
                <a:solidFill>
                  <a:srgbClr val="5A6F93"/>
                </a:solidFill>
                <a:latin typeface="Segoe UI"/>
              </a:defRPr>
            </a:pPr>
          </a:p>
        </c:txPr>
        <c:crossAx val="-2068027336"/>
        <c:crosses val="autoZero"/>
      </c:valAx>
    </c:plotArea>
    <c:legend>
      <c:legendPos val="b"/>
      <c:overlay val="0"/>
      <c:txPr>
        <a:bodyPr/>
        <a:lstStyle/>
        <a:p>
          <a:pPr>
            <a:defRPr sz="1000">
              <a:solidFill>
                <a:srgbClr val="5A6F93"/>
              </a:solidFill>
              <a:latin typeface="Segoe UI"/>
            </a:defRPr>
          </a:pPr>
        </a:p>
      </c:txPr>
    </c:legend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title>
      <c:tx>
        <c:rich>
          <a:bodyPr/>
          <a:lstStyle/>
          <a:p>
            <a:pPr>
              <a:defRPr sz="1100" b="1">
                <a:solidFill>
                  <a:srgbClr val="004CC2"/>
                </a:solidFill>
                <a:latin typeface="Segoe UI"/>
              </a:defRPr>
            </a:pPr>
            <a:r>
              <a:t>line chart: controlled outcome growth</a:t>
            </a:r>
          </a:p>
        </c:rich>
      </c:tx>
      <c:layout/>
      <c:overlay val="0"/>
    </c:title>
    <c:autoTitleDeleted val="0"/>
    <c:plotArea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Baseline model</c:v>
                </c:pt>
              </c:strCache>
            </c:strRef>
          </c:tx>
          <c:spPr>
            <a:solidFill>
              <a:srgbClr val="FF8F3F"/>
            </a:solidFill>
            <a:ln>
              <a:noFill/>
            </a:ln>
          </c:spPr>
          <c:cat>
            <c:strRef>
              <c:f>Sheet1!$A$2:$A$7</c:f>
              <c:strCache>
                <c:ptCount val="6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Q5</c:v>
                </c:pt>
                <c:pt idx="5">
                  <c:v>Q6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22</c:v>
                </c:pt>
                <c:pt idx="1">
                  <c:v>24</c:v>
                </c:pt>
                <c:pt idx="2">
                  <c:v>27</c:v>
                </c:pt>
                <c:pt idx="3">
                  <c:v>29</c:v>
                </c:pt>
                <c:pt idx="4">
                  <c:v>31</c:v>
                </c:pt>
                <c:pt idx="5">
                  <c:v>33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BRAMA model</c:v>
                </c:pt>
              </c:strCache>
            </c:strRef>
          </c:tx>
          <c:spPr>
            <a:solidFill>
              <a:srgbClr val="0A6CFF"/>
            </a:solidFill>
            <a:ln>
              <a:noFill/>
            </a:ln>
          </c:spPr>
          <c:cat>
            <c:strRef>
              <c:f>Sheet1!$A$2:$A$7</c:f>
              <c:strCache>
                <c:ptCount val="6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Q5</c:v>
                </c:pt>
                <c:pt idx="5">
                  <c:v>Q6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22</c:v>
                </c:pt>
                <c:pt idx="1">
                  <c:v>34</c:v>
                </c:pt>
                <c:pt idx="2">
                  <c:v>46</c:v>
                </c:pt>
                <c:pt idx="3">
                  <c:v>58</c:v>
                </c:pt>
                <c:pt idx="4">
                  <c:v>69</c:v>
                </c:pt>
                <c:pt idx="5">
                  <c:v>78</c:v>
                </c:pt>
              </c:numCache>
            </c:numRef>
          </c:val>
          <c:smooth val="0"/>
        </c:ser>
        <c:marker val="1"/>
        <c:smooth val="0"/>
        <c:axId val="2118791784"/>
        <c:axId val="2140495176"/>
      </c:lineChart>
      <c:catAx>
        <c:axId val="21187917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40">
                <a:solidFill>
                  <a:srgbClr val="5A6F93"/>
                </a:solidFill>
                <a:latin typeface="Segoe UI"/>
              </a:defRPr>
            </a:pPr>
          </a:p>
        </c:txPr>
        <c:crossAx val="2140495176"/>
        <c:crosses val="autoZero"/>
        <c:auto val="1"/>
        <c:lblAlgn val="ctr"/>
        <c:lblOffset val="100"/>
        <c:noMultiLvlLbl val="0"/>
      </c:catAx>
      <c:valAx>
        <c:axId val="2140495176"/>
        <c:scaling/>
        <c:delete val="0"/>
        <c:axPos val="l"/>
        <c:majorGridlines>
          <c:spPr>
            <a:ln>
              <a:solidFill>
                <a:srgbClr val="C1D5F5"/>
              </a:solidFill>
            </a:ln>
          </c:spPr>
        </c:majorGridlines>
        <c:majorTickMark val="out"/>
        <c:minorTickMark val="none"/>
        <c:tickLblPos val="nextTo"/>
        <c:txPr>
          <a:bodyPr/>
          <a:lstStyle/>
          <a:p>
            <a:pPr>
              <a:defRPr sz="919">
                <a:solidFill>
                  <a:srgbClr val="5A6F93"/>
                </a:solidFill>
                <a:latin typeface="Segoe UI"/>
              </a:defRPr>
            </a:pPr>
          </a:p>
        </c:txPr>
        <c:crossAx val="2118791784"/>
        <c:crosses val="autoZero"/>
      </c:valAx>
    </c:plotArea>
    <c:legend>
      <c:legendPos val="b"/>
      <c:layout/>
      <c:overlay val="0"/>
      <c:txPr>
        <a:bodyPr/>
        <a:lstStyle/>
        <a:p>
          <a:pPr>
            <a:defRPr sz="1000">
              <a:solidFill>
                <a:srgbClr val="5A6F93"/>
              </a:solidFill>
              <a:latin typeface="Segoe UI"/>
            </a:defRPr>
          </a:pPr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title>
      <c:tx>
        <c:rich>
          <a:bodyPr/>
          <a:lstStyle/>
          <a:p>
            <a:pPr>
              <a:defRPr sz="1100" b="1">
                <a:solidFill>
                  <a:srgbClr val="004CC2"/>
                </a:solidFill>
                <a:latin typeface="Segoe UI"/>
              </a:defRPr>
            </a:pPr>
            <a:r>
              <a:t>bar chart: actual vs target</a:t>
            </a:r>
          </a:p>
        </c:rich>
      </c:tx>
      <c:layout/>
      <c:overlay val="0"/>
    </c:title>
    <c:autoTitleDeleted val="0"/>
    <c:plotArea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Actual</c:v>
                </c:pt>
              </c:strCache>
            </c:strRef>
          </c:tx>
          <c:spPr>
            <a:solidFill>
              <a:srgbClr val="FF8F3F"/>
            </a:solidFill>
            <a:ln>
              <a:noFill/>
            </a:ln>
          </c:spPr>
          <c:cat>
            <c:strRef>
              <c:f>Sheet1!$A$2:$A$5</c:f>
              <c:strCache>
                <c:ptCount val="4"/>
                <c:pt idx="0">
                  <c:v>Coverage</c:v>
                </c:pt>
                <c:pt idx="1">
                  <c:v>Lesson quality</c:v>
                </c:pt>
                <c:pt idx="2">
                  <c:v>SLA</c:v>
                </c:pt>
                <c:pt idx="3">
                  <c:v>Repeat risk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61</c:v>
                </c:pt>
                <c:pt idx="1">
                  <c:v>74</c:v>
                </c:pt>
                <c:pt idx="2">
                  <c:v>87</c:v>
                </c:pt>
                <c:pt idx="3">
                  <c:v>38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Target</c:v>
                </c:pt>
              </c:strCache>
            </c:strRef>
          </c:tx>
          <c:spPr>
            <a:solidFill>
              <a:srgbClr val="0A6CFF"/>
            </a:solidFill>
            <a:ln>
              <a:noFill/>
            </a:ln>
          </c:spPr>
          <c:cat>
            <c:strRef>
              <c:f>Sheet1!$A$2:$A$5</c:f>
              <c:strCache>
                <c:ptCount val="4"/>
                <c:pt idx="0">
                  <c:v>Coverage</c:v>
                </c:pt>
                <c:pt idx="1">
                  <c:v>Lesson quality</c:v>
                </c:pt>
                <c:pt idx="2">
                  <c:v>SLA</c:v>
                </c:pt>
                <c:pt idx="3">
                  <c:v>Repeat risk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80</c:v>
                </c:pt>
                <c:pt idx="1">
                  <c:v>85</c:v>
                </c:pt>
                <c:pt idx="2">
                  <c:v>92</c:v>
                </c:pt>
                <c:pt idx="3">
                  <c:v>25</c:v>
                </c:pt>
              </c:numCache>
            </c:numRef>
          </c:val>
        </c:ser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940">
                <a:solidFill>
                  <a:srgbClr val="5A6F93"/>
                </a:solidFill>
                <a:latin typeface="Segoe UI"/>
              </a:defRPr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/>
        <c:delete val="0"/>
        <c:axPos val="b"/>
        <c:majorGridlines>
          <c:spPr>
            <a:ln>
              <a:solidFill>
                <a:srgbClr val="C1D5F5"/>
              </a:solidFill>
            </a:ln>
          </c:spPr>
        </c:majorGridlines>
        <c:majorTickMark val="out"/>
        <c:minorTickMark val="none"/>
        <c:tickLblPos val="nextTo"/>
        <c:txPr>
          <a:bodyPr/>
          <a:lstStyle/>
          <a:p>
            <a:pPr>
              <a:defRPr sz="919">
                <a:solidFill>
                  <a:srgbClr val="5A6F93"/>
                </a:solidFill>
                <a:latin typeface="Segoe UI"/>
              </a:defRPr>
            </a:pPr>
          </a:p>
        </c:txPr>
        <c:crossAx val="-2068027336"/>
        <c:crosses val="autoZero"/>
      </c:valAx>
    </c:plotArea>
    <c:legend>
      <c:legendPos val="b"/>
      <c:overlay val="0"/>
      <c:txPr>
        <a:bodyPr/>
        <a:lstStyle/>
        <a:p>
          <a:pPr>
            <a:defRPr sz="1000">
              <a:solidFill>
                <a:srgbClr val="5A6F93"/>
              </a:solidFill>
              <a:latin typeface="Segoe UI"/>
            </a:defRPr>
          </a:pPr>
        </a:p>
      </c:txPr>
    </c:legend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chart>
    <c:title>
      <c:tx>
        <c:rich>
          <a:bodyPr/>
          <a:lstStyle/>
          <a:p>
            <a:pPr>
              <a:defRPr sz="1100" b="1">
                <a:solidFill>
                  <a:srgbClr val="004CC2"/>
                </a:solidFill>
                <a:latin typeface="Segoe UI"/>
              </a:defRPr>
            </a:pPr>
            <a:r>
              <a:t>pie chart: 35 / 55 / 10</a:t>
            </a:r>
          </a:p>
        </c:rich>
      </c:tx>
      <c:layout/>
      <c:overlay val="0"/>
    </c:title>
    <c:autoTitleDeleted val="0"/>
    <c:plotArea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Structure</c:v>
                </c:pt>
              </c:strCache>
            </c:strRef>
          </c:tx>
          <c:spPr>
            <a:solidFill>
              <a:srgbClr val="0A6CFF"/>
            </a:solidFill>
            <a:ln>
              <a:noFill/>
            </a:ln>
          </c:spPr>
          <c:cat>
            <c:strRef>
              <c:f>Sheet1!$A$2:$A$4</c:f>
              <c:strCache>
                <c:ptCount val="3"/>
                <c:pt idx="0">
                  <c:v>State</c:v>
                </c:pt>
                <c:pt idx="1">
                  <c:v>Donors</c:v>
                </c:pt>
                <c:pt idx="2">
                  <c:v>Partners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35</c:v>
                </c:pt>
                <c:pt idx="1">
                  <c:v>55</c:v>
                </c:pt>
                <c:pt idx="2">
                  <c:v>10</c:v>
                </c:pt>
              </c:numCache>
            </c:numRef>
          </c:val>
        </c:ser>
      </c:pieChart>
    </c:plotArea>
    <c:legend>
      <c:legendPos val="b"/>
      <c:overlay val="0"/>
      <c:txPr>
        <a:bodyPr/>
        <a:lstStyle/>
        <a:p>
          <a:pPr>
            <a:defRPr sz="1000">
              <a:solidFill>
                <a:srgbClr val="5A6F93"/>
              </a:solidFill>
              <a:latin typeface="Segoe UI"/>
            </a:defRPr>
          </a:pPr>
        </a:p>
      </c:txPr>
    </c:legend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Transition: Fade. Build: title -&gt; subtitle -&gt; KPI cards.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Transition: Fade.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Transition: Morph.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Transition: Fade.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Transition: Zoom.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Transition: Fade.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Transition: Fade.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Transition: Fade.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Transition: Fade.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Transition: Fade.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Transition: Morph.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Transition: Fade. Cards appear left-to-right.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Transition: Morph.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Transition: Morph.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Transition: Morph.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Transition: Morph.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Transition: Morph.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Transition: Fade.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Transition: Fade.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Transition: Morph.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Transition: Fade.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Transition: Fade.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Transition: Fade. Clickable drilldown button to appendix.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slide" Target="slide1.xml"/><Relationship Id="rId5" Type="http://schemas.openxmlformats.org/officeDocument/2006/relationships/slide" Target="slide2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Relationship Id="rId4" Type="http://schemas.openxmlformats.org/officeDocument/2006/relationships/slide" Target="slide1.xml"/><Relationship Id="rId5" Type="http://schemas.openxmlformats.org/officeDocument/2006/relationships/slide" Target="slide9.xml"/><Relationship Id="rId6" Type="http://schemas.openxmlformats.org/officeDocument/2006/relationships/slide" Target="slide11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2.xml"/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11.jpg"/><Relationship Id="rId5" Type="http://schemas.openxmlformats.org/officeDocument/2006/relationships/slide" Target="slide1.xml"/><Relationship Id="rId6" Type="http://schemas.openxmlformats.org/officeDocument/2006/relationships/slide" Target="slide10.xml"/><Relationship Id="rId7" Type="http://schemas.openxmlformats.org/officeDocument/2006/relationships/slide" Target="slide1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3.xml"/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12.jpg"/><Relationship Id="rId5" Type="http://schemas.openxmlformats.org/officeDocument/2006/relationships/slide" Target="slide1.xml"/><Relationship Id="rId6" Type="http://schemas.openxmlformats.org/officeDocument/2006/relationships/slide" Target="slide11.xml"/><Relationship Id="rId7" Type="http://schemas.openxmlformats.org/officeDocument/2006/relationships/slide" Target="slide13.xml"/><Relationship Id="rId8" Type="http://schemas.openxmlformats.org/officeDocument/2006/relationships/slide" Target="slide18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g"/><Relationship Id="rId4" Type="http://schemas.openxmlformats.org/officeDocument/2006/relationships/slide" Target="slide1.xml"/><Relationship Id="rId5" Type="http://schemas.openxmlformats.org/officeDocument/2006/relationships/slide" Target="slide12.xml"/><Relationship Id="rId6" Type="http://schemas.openxmlformats.org/officeDocument/2006/relationships/slide" Target="slide14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4.xml"/><Relationship Id="rId3" Type="http://schemas.openxmlformats.org/officeDocument/2006/relationships/notesSlide" Target="../notesSlides/notesSlide14.xml"/><Relationship Id="rId4" Type="http://schemas.openxmlformats.org/officeDocument/2006/relationships/image" Target="../media/image14.jpg"/><Relationship Id="rId5" Type="http://schemas.openxmlformats.org/officeDocument/2006/relationships/slide" Target="slide1.xml"/><Relationship Id="rId6" Type="http://schemas.openxmlformats.org/officeDocument/2006/relationships/slide" Target="slide13.xml"/><Relationship Id="rId7" Type="http://schemas.openxmlformats.org/officeDocument/2006/relationships/slide" Target="slide15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jpg"/><Relationship Id="rId4" Type="http://schemas.openxmlformats.org/officeDocument/2006/relationships/slide" Target="slide1.xml"/><Relationship Id="rId5" Type="http://schemas.openxmlformats.org/officeDocument/2006/relationships/slide" Target="slide14.xml"/><Relationship Id="rId6" Type="http://schemas.openxmlformats.org/officeDocument/2006/relationships/slide" Target="slide16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jpg"/><Relationship Id="rId4" Type="http://schemas.openxmlformats.org/officeDocument/2006/relationships/slide" Target="slide1.xml"/><Relationship Id="rId5" Type="http://schemas.openxmlformats.org/officeDocument/2006/relationships/slide" Target="slide15.xml"/><Relationship Id="rId6" Type="http://schemas.openxmlformats.org/officeDocument/2006/relationships/slide" Target="slide17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jpg"/><Relationship Id="rId4" Type="http://schemas.openxmlformats.org/officeDocument/2006/relationships/slide" Target="slide1.xml"/><Relationship Id="rId5" Type="http://schemas.openxmlformats.org/officeDocument/2006/relationships/slide" Target="slide16.xml"/><Relationship Id="rId6" Type="http://schemas.openxmlformats.org/officeDocument/2006/relationships/slide" Target="slide18.xml"/><Relationship Id="rId7" Type="http://schemas.openxmlformats.org/officeDocument/2006/relationships/slide" Target="slide15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slide" Target="slide1.xml"/><Relationship Id="rId4" Type="http://schemas.openxmlformats.org/officeDocument/2006/relationships/slide" Target="slide17.xml"/><Relationship Id="rId5" Type="http://schemas.openxmlformats.org/officeDocument/2006/relationships/slide" Target="slide19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slide" Target="slide1.xml"/><Relationship Id="rId4" Type="http://schemas.openxmlformats.org/officeDocument/2006/relationships/slide" Target="slide18.xml"/><Relationship Id="rId5" Type="http://schemas.openxmlformats.org/officeDocument/2006/relationships/slide" Target="slide20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slide" Target="slide1.xml"/><Relationship Id="rId5" Type="http://schemas.openxmlformats.org/officeDocument/2006/relationships/slide" Target="slide3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slide" Target="slide1.xml"/><Relationship Id="rId4" Type="http://schemas.openxmlformats.org/officeDocument/2006/relationships/slide" Target="slide19.xml"/><Relationship Id="rId5" Type="http://schemas.openxmlformats.org/officeDocument/2006/relationships/slide" Target="slide21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slide" Target="slide1.xml"/><Relationship Id="rId4" Type="http://schemas.openxmlformats.org/officeDocument/2006/relationships/slide" Target="slide20.xml"/><Relationship Id="rId5" Type="http://schemas.openxmlformats.org/officeDocument/2006/relationships/slide" Target="slide22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slide" Target="slide1.xml"/><Relationship Id="rId4" Type="http://schemas.openxmlformats.org/officeDocument/2006/relationships/slide" Target="slide21.xml"/><Relationship Id="rId5" Type="http://schemas.openxmlformats.org/officeDocument/2006/relationships/slide" Target="slide23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slide" Target="slide1.xml"/><Relationship Id="rId4" Type="http://schemas.openxmlformats.org/officeDocument/2006/relationships/slide" Target="slide2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.xml"/><Relationship Id="rId3" Type="http://schemas.openxmlformats.org/officeDocument/2006/relationships/notesSlide" Target="../notesSlides/notesSlide3.xml"/><Relationship Id="rId4" Type="http://schemas.openxmlformats.org/officeDocument/2006/relationships/image" Target="../media/image3.jpg"/><Relationship Id="rId5" Type="http://schemas.openxmlformats.org/officeDocument/2006/relationships/slide" Target="slide1.xml"/><Relationship Id="rId6" Type="http://schemas.openxmlformats.org/officeDocument/2006/relationships/slide" Target="slide2.xml"/><Relationship Id="rId7" Type="http://schemas.openxmlformats.org/officeDocument/2006/relationships/slide" Target="slide4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Relationship Id="rId4" Type="http://schemas.openxmlformats.org/officeDocument/2006/relationships/slide" Target="slide1.xml"/><Relationship Id="rId5" Type="http://schemas.openxmlformats.org/officeDocument/2006/relationships/slide" Target="slide3.xml"/><Relationship Id="rId6" Type="http://schemas.openxmlformats.org/officeDocument/2006/relationships/slide" Target="slide5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Relationship Id="rId4" Type="http://schemas.openxmlformats.org/officeDocument/2006/relationships/slide" Target="slide1.xml"/><Relationship Id="rId5" Type="http://schemas.openxmlformats.org/officeDocument/2006/relationships/slide" Target="slide4.xml"/><Relationship Id="rId6" Type="http://schemas.openxmlformats.org/officeDocument/2006/relationships/slide" Target="slide6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Relationship Id="rId4" Type="http://schemas.openxmlformats.org/officeDocument/2006/relationships/slide" Target="slide1.xml"/><Relationship Id="rId5" Type="http://schemas.openxmlformats.org/officeDocument/2006/relationships/slide" Target="slide5.xml"/><Relationship Id="rId6" Type="http://schemas.openxmlformats.org/officeDocument/2006/relationships/slide" Target="slide7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Relationship Id="rId4" Type="http://schemas.openxmlformats.org/officeDocument/2006/relationships/slide" Target="slide1.xml"/><Relationship Id="rId5" Type="http://schemas.openxmlformats.org/officeDocument/2006/relationships/slide" Target="slide6.xml"/><Relationship Id="rId6" Type="http://schemas.openxmlformats.org/officeDocument/2006/relationships/slide" Target="slide8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Relationship Id="rId4" Type="http://schemas.openxmlformats.org/officeDocument/2006/relationships/slide" Target="slide1.xml"/><Relationship Id="rId5" Type="http://schemas.openxmlformats.org/officeDocument/2006/relationships/slide" Target="slide7.xml"/><Relationship Id="rId6" Type="http://schemas.openxmlformats.org/officeDocument/2006/relationships/slide" Target="slide9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Relationship Id="rId4" Type="http://schemas.openxmlformats.org/officeDocument/2006/relationships/slide" Target="slide1.xml"/><Relationship Id="rId5" Type="http://schemas.openxmlformats.org/officeDocument/2006/relationships/slide" Target="slide8.xml"/><Relationship Id="rId6" Type="http://schemas.openxmlformats.org/officeDocument/2006/relationships/slide" Target="slide10.xml"/><Relationship Id="rId7" Type="http://schemas.openxmlformats.org/officeDocument/2006/relationships/slide" Target="slide18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4F8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566928"/>
          </a:xfrm>
          <a:prstGeom prst="rect">
            <a:avLst/>
          </a:prstGeom>
          <a:solidFill>
            <a:srgbClr val="E8EE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566928"/>
            <a:ext cx="12188952" cy="18288"/>
          </a:xfrm>
          <a:prstGeom prst="rect">
            <a:avLst/>
          </a:prstGeom>
          <a:solidFill>
            <a:srgbClr val="C1D5F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685800" y="868680"/>
            <a:ext cx="7315200" cy="406908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274320" tIns="164592"/>
          <a:lstStyle/>
          <a:p>
            <a:pPr algn="ctr">
              <a:defRPr sz="1150" b="1">
                <a:solidFill>
                  <a:srgbClr val="004CC2"/>
                </a:solidFill>
                <a:latin typeface="Segoe UI"/>
              </a:defRPr>
            </a:pPr>
            <a:r>
              <a:t>National Cyberculture Program</a:t>
            </a:r>
          </a:p>
          <a:p>
            <a:pPr>
              <a:defRPr b="1" sz="4400">
                <a:solidFill>
                  <a:srgbClr val="0F1F3D"/>
                </a:solidFill>
                <a:latin typeface="Segoe UI"/>
              </a:defRPr>
            </a:pPr>
            <a:r>
              <a:t>BRAMA School CyberCulture</a:t>
            </a:r>
          </a:p>
          <a:p>
            <a:pPr>
              <a:defRPr sz="1420">
                <a:solidFill>
                  <a:srgbClr val="5A6F93"/>
                </a:solidFill>
                <a:latin typeface="Segoe UI"/>
              </a:defRPr>
            </a:pPr>
            <a:r>
              <a:t>Decision-grade instrument for launch, funding, and controlled scaling of child protection in digital environments at national policy level.</a:t>
            </a:r>
          </a:p>
          <a:p>
            <a:pPr>
              <a:defRPr sz="1160">
                <a:solidFill>
                  <a:srgbClr val="21385F"/>
                </a:solidFill>
                <a:latin typeface="Segoe UI"/>
              </a:defRPr>
            </a:pPr>
            <a:r>
              <a:t>System logic: Learning -&gt; Awareness -&gt; Behavior -&gt; Participation -&gt; Protection</a:t>
            </a:r>
          </a:p>
          <a:p>
            <a:pPr>
              <a:defRPr sz="1050">
                <a:solidFill>
                  <a:srgbClr val="5A6F93"/>
                </a:solidFill>
                <a:latin typeface="Segoe UI"/>
              </a:defRPr>
            </a:pPr>
            <a:r>
              <a:t>Rollout format: 50-school pilot, scaling to 1000 schools, control via KPI, SLA, and Human-in-the-loop decision audit.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183879" y="868680"/>
            <a:ext cx="3337560" cy="201168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182880" tIns="182880"/>
          <a:lstStyle/>
          <a:p>
            <a:pPr algn="ctr">
              <a:defRPr sz="1250" b="1">
                <a:solidFill>
                  <a:srgbClr val="004CC2"/>
                </a:solidFill>
                <a:latin typeface="Segoe UI"/>
              </a:defRPr>
            </a:pPr>
            <a:r>
              <a:t>Decision contour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1. Educational contour School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2. AI BRAMA Agent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3. Cyber Virtual Police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4. Governance and audit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5. KPI + phases + budget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31520" y="5504688"/>
            <a:ext cx="2697480" cy="850392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146304" tIns="109728"/>
          <a:lstStyle/>
          <a:p>
            <a:pPr algn="ctr">
              <a:defRPr sz="1800" b="1">
                <a:solidFill>
                  <a:srgbClr val="0F1F3D"/>
                </a:solidFill>
                <a:latin typeface="Segoe UI"/>
              </a:defRPr>
            </a:pPr>
            <a:r>
              <a:t>240,000,000 UAH</a:t>
            </a:r>
          </a:p>
          <a:p>
            <a:pPr>
              <a:defRPr sz="940">
                <a:solidFill>
                  <a:srgbClr val="5A6F93"/>
                </a:solidFill>
                <a:latin typeface="Segoe UI"/>
              </a:defRPr>
            </a:pPr>
            <a:r>
              <a:t>18-month cycle budget</a:t>
            </a:r>
          </a:p>
        </p:txBody>
      </p:sp>
      <p:sp>
        <p:nvSpPr>
          <p:cNvPr id="7" name="Rectangle 6"/>
          <p:cNvSpPr/>
          <p:nvPr/>
        </p:nvSpPr>
        <p:spPr>
          <a:xfrm>
            <a:off x="731520" y="5504688"/>
            <a:ext cx="2697480" cy="73152"/>
          </a:xfrm>
          <a:prstGeom prst="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3584448" y="5504688"/>
            <a:ext cx="2697480" cy="850392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146304" tIns="109728"/>
          <a:lstStyle/>
          <a:p>
            <a:pPr algn="ctr">
              <a:defRPr sz="1800" b="1">
                <a:solidFill>
                  <a:srgbClr val="0F1F3D"/>
                </a:solidFill>
                <a:latin typeface="Segoe UI"/>
              </a:defRPr>
            </a:pPr>
            <a:r>
              <a:t>50 -&gt; 1000</a:t>
            </a:r>
          </a:p>
          <a:p>
            <a:pPr>
              <a:defRPr sz="940">
                <a:solidFill>
                  <a:srgbClr val="5A6F93"/>
                </a:solidFill>
                <a:latin typeface="Segoe UI"/>
              </a:defRPr>
            </a:pPr>
            <a:r>
              <a:t>pilot-to-scale schools</a:t>
            </a:r>
          </a:p>
        </p:txBody>
      </p:sp>
      <p:sp>
        <p:nvSpPr>
          <p:cNvPr id="9" name="Rectangle 8"/>
          <p:cNvSpPr/>
          <p:nvPr/>
        </p:nvSpPr>
        <p:spPr>
          <a:xfrm>
            <a:off x="3584448" y="5504688"/>
            <a:ext cx="2697480" cy="73152"/>
          </a:xfrm>
          <a:prstGeom prst="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Rounded Rectangle 9"/>
          <p:cNvSpPr/>
          <p:nvPr/>
        </p:nvSpPr>
        <p:spPr>
          <a:xfrm>
            <a:off x="6437376" y="5504688"/>
            <a:ext cx="2697480" cy="850392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146304" tIns="109728"/>
          <a:lstStyle/>
          <a:p>
            <a:pPr algn="ctr">
              <a:defRPr sz="1800" b="1">
                <a:solidFill>
                  <a:srgbClr val="0F1F3D"/>
                </a:solidFill>
                <a:latin typeface="Segoe UI"/>
              </a:defRPr>
            </a:pPr>
            <a:r>
              <a:t>3 phases</a:t>
            </a:r>
          </a:p>
          <a:p>
            <a:pPr>
              <a:defRPr sz="940">
                <a:solidFill>
                  <a:srgbClr val="5A6F93"/>
                </a:solidFill>
                <a:latin typeface="Segoe UI"/>
              </a:defRPr>
            </a:pPr>
            <a:r>
              <a:t>controlled rollout and governance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437376" y="5504688"/>
            <a:ext cx="2697480" cy="73152"/>
          </a:xfrm>
          <a:prstGeom prst="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Rounded Rectangle 11"/>
          <p:cNvSpPr/>
          <p:nvPr/>
        </p:nvSpPr>
        <p:spPr>
          <a:xfrm>
            <a:off x="9290304" y="5504688"/>
            <a:ext cx="2240280" cy="850392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146304" tIns="109728"/>
          <a:lstStyle/>
          <a:p>
            <a:pPr algn="ctr">
              <a:defRPr sz="1800" b="1">
                <a:solidFill>
                  <a:srgbClr val="0F1F3D"/>
                </a:solidFill>
                <a:latin typeface="Segoe UI"/>
              </a:defRPr>
            </a:pPr>
            <a:r>
              <a:t>SLA</a:t>
            </a:r>
          </a:p>
          <a:p>
            <a:pPr>
              <a:defRPr sz="940">
                <a:solidFill>
                  <a:srgbClr val="5A6F93"/>
                </a:solidFill>
                <a:latin typeface="Segoe UI"/>
              </a:defRPr>
            </a:pPr>
            <a:r>
              <a:t>15 / 30 / 240 min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290304" y="5504688"/>
            <a:ext cx="2240280" cy="73152"/>
          </a:xfrm>
          <a:prstGeom prst="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Rounded Rectangle 13"/>
          <p:cNvSpPr/>
          <p:nvPr/>
        </p:nvSpPr>
        <p:spPr>
          <a:xfrm>
            <a:off x="8211311" y="2962656"/>
            <a:ext cx="3337560" cy="2011680"/>
          </a:xfrm>
          <a:prstGeom prst="roundRect">
            <a:avLst/>
          </a:prstGeom>
          <a:solidFill>
            <a:srgbClr val="EAF1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Rounded Rectangle 14"/>
          <p:cNvSpPr/>
          <p:nvPr/>
        </p:nvSpPr>
        <p:spPr>
          <a:xfrm>
            <a:off x="8183879" y="2926080"/>
            <a:ext cx="3337560" cy="201168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6" name="Picture 15" descr="01-cover-her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8744" y="2980944"/>
            <a:ext cx="3227832" cy="1901952"/>
          </a:xfrm>
          <a:prstGeom prst="rect">
            <a:avLst/>
          </a:prstGeom>
          <a:ln>
            <a:noFill/>
          </a:ln>
        </p:spPr>
      </p:pic>
      <p:sp>
        <p:nvSpPr>
          <p:cNvPr id="17" name="Rectangle 16"/>
          <p:cNvSpPr/>
          <p:nvPr/>
        </p:nvSpPr>
        <p:spPr>
          <a:xfrm>
            <a:off x="8238744" y="2980944"/>
            <a:ext cx="3227832" cy="45720"/>
          </a:xfrm>
          <a:prstGeom prst="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Rounded Rectangle 17"/>
          <p:cNvSpPr/>
          <p:nvPr/>
        </p:nvSpPr>
        <p:spPr>
          <a:xfrm>
            <a:off x="8275319" y="4553712"/>
            <a:ext cx="3154679" cy="256032"/>
          </a:xfrm>
          <a:prstGeom prst="roundRect">
            <a:avLst/>
          </a:prstGeom>
          <a:solidFill>
            <a:srgbClr val="FFFFFF"/>
          </a:solidFill>
          <a:ln w="762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8348471" y="4590288"/>
            <a:ext cx="3044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819" b="1">
                <a:solidFill>
                  <a:srgbClr val="004CC2"/>
                </a:solidFill>
                <a:latin typeface="Segoe UI"/>
              </a:defRPr>
            </a:pPr>
            <a:r>
              <a:t>Real deployment environment in schools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8183879" y="4983480"/>
            <a:ext cx="3337560" cy="301752"/>
          </a:xfrm>
          <a:prstGeom prst="roundRect">
            <a:avLst/>
          </a:prstGeom>
          <a:solidFill>
            <a:srgbClr val="EAF1FF"/>
          </a:solidFill>
          <a:ln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850" b="1">
                <a:solidFill>
                  <a:srgbClr val="004CC2"/>
                </a:solidFill>
                <a:latin typeface="Segoe UI"/>
              </a:defRPr>
            </a:pPr>
            <a:r>
              <a:t>rollout contour: school / teacher / family</a:t>
            </a:r>
          </a:p>
        </p:txBody>
      </p:sp>
      <p:sp>
        <p:nvSpPr>
          <p:cNvPr id="21" name="Rounded Rectangle 20">
            <a:hlinkClick action="ppaction://hlinksldjump" r:id="rId4"/>
          </p:cNvPr>
          <p:cNvSpPr/>
          <p:nvPr/>
        </p:nvSpPr>
        <p:spPr>
          <a:xfrm>
            <a:off x="9189720" y="6400800"/>
            <a:ext cx="822960" cy="329184"/>
          </a:xfrm>
          <a:prstGeom prst="roundRect">
            <a:avLst/>
          </a:prstGeom>
          <a:solidFill>
            <a:srgbClr val="FFFFFF"/>
          </a:solidFill>
          <a:ln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004CC2"/>
                </a:solidFill>
                <a:latin typeface="Segoe UI"/>
              </a:defRPr>
            </a:pPr>
            <a:r>
              <a:t>Menu</a:t>
            </a:r>
          </a:p>
        </p:txBody>
      </p:sp>
      <p:sp>
        <p:nvSpPr>
          <p:cNvPr id="22" name="Rounded Rectangle 21">
            <a:hlinkClick action="ppaction://hlinksldjump" r:id="rId5"/>
          </p:cNvPr>
          <p:cNvSpPr/>
          <p:nvPr/>
        </p:nvSpPr>
        <p:spPr>
          <a:xfrm>
            <a:off x="10972800" y="6400800"/>
            <a:ext cx="868680" cy="329184"/>
          </a:xfrm>
          <a:prstGeom prst="roundRect">
            <a:avLst/>
          </a:prstGeom>
          <a:solidFill>
            <a:srgbClr val="0A6CFF"/>
          </a:solidFill>
          <a:ln>
            <a:solidFill>
              <a:srgbClr val="004CC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FFFFFF"/>
                </a:solidFill>
                <a:latin typeface="Segoe UI"/>
              </a:defRPr>
            </a:pPr>
            <a:r>
              <a:t>Next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4F8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566928"/>
          </a:xfrm>
          <a:prstGeom prst="rect">
            <a:avLst/>
          </a:prstGeom>
          <a:solidFill>
            <a:srgbClr val="E8EE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566928"/>
            <a:ext cx="12188952" cy="18288"/>
          </a:xfrm>
          <a:prstGeom prst="rect">
            <a:avLst/>
          </a:prstGeom>
          <a:solidFill>
            <a:srgbClr val="C1D5F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658368" y="91440"/>
            <a:ext cx="2514600" cy="301752"/>
          </a:xfrm>
          <a:prstGeom prst="roundRect">
            <a:avLst/>
          </a:prstGeom>
          <a:solidFill>
            <a:srgbClr val="EAF1FF"/>
          </a:solidFill>
          <a:ln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840" b="1">
                <a:solidFill>
                  <a:srgbClr val="004CC2"/>
                </a:solidFill>
              </a:defRPr>
            </a:pPr>
            <a:r>
              <a:t>BRAMA School CyberCulture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368" y="457200"/>
            <a:ext cx="1088136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900" b="1">
                <a:solidFill>
                  <a:srgbClr val="0F1F3D"/>
                </a:solidFill>
                <a:latin typeface="Segoe UI"/>
              </a:defRPr>
            </a:pPr>
            <a:r>
              <a:t>Target Audience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6656" y="932688"/>
            <a:ext cx="10698480" cy="4206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50">
                <a:solidFill>
                  <a:srgbClr val="5A6F93"/>
                </a:solidFill>
                <a:latin typeface="Segoe UI"/>
              </a:defRPr>
            </a:pPr>
            <a:r>
              <a:t>Value is formalized for each stakeholder group.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31520" y="1417320"/>
            <a:ext cx="5257800" cy="196596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lIns="146304" rIns="146304" tIns="109728" bIns="73152"/>
          <a:lstStyle/>
          <a:p>
            <a:pPr algn="ctr">
              <a:defRPr b="1" sz="1300">
                <a:solidFill>
                  <a:srgbClr val="0F1F3D"/>
                </a:solidFill>
                <a:latin typeface="Segoe UI"/>
              </a:defRPr>
            </a:pPr>
            <a:r>
              <a:t>Students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risk recognition;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behavioral readiness;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response algorithm in cases.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41248" y="1508760"/>
            <a:ext cx="530352" cy="73152"/>
          </a:xfrm>
          <a:prstGeom prst="round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ounded Rectangle 8"/>
          <p:cNvSpPr/>
          <p:nvPr/>
        </p:nvSpPr>
        <p:spPr>
          <a:xfrm>
            <a:off x="6172200" y="1417320"/>
            <a:ext cx="5257800" cy="196596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lIns="146304" rIns="146304" tIns="109728" bIns="73152"/>
          <a:lstStyle/>
          <a:p>
            <a:pPr algn="ctr">
              <a:defRPr b="1" sz="1300">
                <a:solidFill>
                  <a:srgbClr val="0F1F3D"/>
                </a:solidFill>
                <a:latin typeface="Segoe UI"/>
              </a:defRPr>
            </a:pPr>
            <a:r>
              <a:t>Parents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family cyberculture modules;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response templates;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safety without over-surveillance.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281928" y="1508760"/>
            <a:ext cx="530352" cy="73152"/>
          </a:xfrm>
          <a:prstGeom prst="round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731520" y="3611880"/>
            <a:ext cx="5257800" cy="196596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lIns="146304" rIns="146304" tIns="109728" bIns="73152"/>
          <a:lstStyle/>
          <a:p>
            <a:pPr algn="ctr">
              <a:defRPr b="1" sz="1300">
                <a:solidFill>
                  <a:srgbClr val="0F1F3D"/>
                </a:solidFill>
                <a:latin typeface="Segoe UI"/>
              </a:defRPr>
            </a:pPr>
            <a:r>
              <a:t>Teachers and schools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ready lesson + test package;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school cabinet and statistics;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BRAMA certification.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41248" y="3703320"/>
            <a:ext cx="530352" cy="73152"/>
          </a:xfrm>
          <a:prstGeom prst="round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Rounded Rectangle 12"/>
          <p:cNvSpPr/>
          <p:nvPr/>
        </p:nvSpPr>
        <p:spPr>
          <a:xfrm>
            <a:off x="6172200" y="3611880"/>
            <a:ext cx="5257800" cy="196596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lIns="146304" rIns="146304" tIns="109728" bIns="73152"/>
          <a:lstStyle/>
          <a:p>
            <a:pPr algn="ctr">
              <a:defRPr b="1" sz="1300">
                <a:solidFill>
                  <a:srgbClr val="0F1F3D"/>
                </a:solidFill>
                <a:latin typeface="Segoe UI"/>
              </a:defRPr>
            </a:pPr>
            <a:r>
              <a:t>Government and partners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consolidated KPI contour;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transparent reporting;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controlled scaling.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281928" y="3703320"/>
            <a:ext cx="530352" cy="73152"/>
          </a:xfrm>
          <a:prstGeom prst="round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Rounded Rectangle 14"/>
          <p:cNvSpPr/>
          <p:nvPr/>
        </p:nvSpPr>
        <p:spPr>
          <a:xfrm>
            <a:off x="8348471" y="694944"/>
            <a:ext cx="3035808" cy="1554480"/>
          </a:xfrm>
          <a:prstGeom prst="roundRect">
            <a:avLst/>
          </a:prstGeom>
          <a:solidFill>
            <a:srgbClr val="EAF1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Rounded Rectangle 15"/>
          <p:cNvSpPr/>
          <p:nvPr/>
        </p:nvSpPr>
        <p:spPr>
          <a:xfrm>
            <a:off x="8321040" y="658368"/>
            <a:ext cx="3035808" cy="155448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7" name="Picture 16" descr="10-target-audienc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5904" y="713232"/>
            <a:ext cx="2926079" cy="1444752"/>
          </a:xfrm>
          <a:prstGeom prst="rect">
            <a:avLst/>
          </a:prstGeom>
          <a:ln>
            <a:noFill/>
          </a:ln>
        </p:spPr>
      </p:pic>
      <p:sp>
        <p:nvSpPr>
          <p:cNvPr id="18" name="Rectangle 17"/>
          <p:cNvSpPr/>
          <p:nvPr/>
        </p:nvSpPr>
        <p:spPr>
          <a:xfrm>
            <a:off x="8375904" y="713232"/>
            <a:ext cx="2926079" cy="45720"/>
          </a:xfrm>
          <a:prstGeom prst="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Rounded Rectangle 18">
            <a:hlinkClick action="ppaction://hlinksldjump" r:id="rId4"/>
          </p:cNvPr>
          <p:cNvSpPr/>
          <p:nvPr/>
        </p:nvSpPr>
        <p:spPr>
          <a:xfrm>
            <a:off x="9189720" y="6400800"/>
            <a:ext cx="822960" cy="329184"/>
          </a:xfrm>
          <a:prstGeom prst="roundRect">
            <a:avLst/>
          </a:prstGeom>
          <a:solidFill>
            <a:srgbClr val="FFFFFF"/>
          </a:solidFill>
          <a:ln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004CC2"/>
                </a:solidFill>
                <a:latin typeface="Segoe UI"/>
              </a:defRPr>
            </a:pPr>
            <a:r>
              <a:t>Menu</a:t>
            </a:r>
          </a:p>
        </p:txBody>
      </p:sp>
      <p:sp>
        <p:nvSpPr>
          <p:cNvPr id="20" name="Rounded Rectangle 19">
            <a:hlinkClick action="ppaction://hlinksldjump" r:id="rId5"/>
          </p:cNvPr>
          <p:cNvSpPr/>
          <p:nvPr/>
        </p:nvSpPr>
        <p:spPr>
          <a:xfrm>
            <a:off x="10058400" y="6400800"/>
            <a:ext cx="868680" cy="329184"/>
          </a:xfrm>
          <a:prstGeom prst="roundRect">
            <a:avLst/>
          </a:prstGeom>
          <a:solidFill>
            <a:srgbClr val="FFFFFF"/>
          </a:solidFill>
          <a:ln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004CC2"/>
                </a:solidFill>
                <a:latin typeface="Segoe UI"/>
              </a:defRPr>
            </a:pPr>
            <a:r>
              <a:t>Back</a:t>
            </a:r>
          </a:p>
        </p:txBody>
      </p:sp>
      <p:sp>
        <p:nvSpPr>
          <p:cNvPr id="21" name="Rounded Rectangle 20">
            <a:hlinkClick action="ppaction://hlinksldjump" r:id="rId6"/>
          </p:cNvPr>
          <p:cNvSpPr/>
          <p:nvPr/>
        </p:nvSpPr>
        <p:spPr>
          <a:xfrm>
            <a:off x="10972800" y="6400800"/>
            <a:ext cx="868680" cy="329184"/>
          </a:xfrm>
          <a:prstGeom prst="roundRect">
            <a:avLst/>
          </a:prstGeom>
          <a:solidFill>
            <a:srgbClr val="0A6CFF"/>
          </a:solidFill>
          <a:ln>
            <a:solidFill>
              <a:srgbClr val="004CC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FFFFFF"/>
                </a:solidFill>
                <a:latin typeface="Segoe UI"/>
              </a:defRPr>
            </a:pPr>
            <a:r>
              <a:t>Next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4F8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566928"/>
          </a:xfrm>
          <a:prstGeom prst="rect">
            <a:avLst/>
          </a:prstGeom>
          <a:solidFill>
            <a:srgbClr val="E8EE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566928"/>
            <a:ext cx="12188952" cy="18288"/>
          </a:xfrm>
          <a:prstGeom prst="rect">
            <a:avLst/>
          </a:prstGeom>
          <a:solidFill>
            <a:srgbClr val="C1D5F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658368" y="91440"/>
            <a:ext cx="2514600" cy="301752"/>
          </a:xfrm>
          <a:prstGeom prst="roundRect">
            <a:avLst/>
          </a:prstGeom>
          <a:solidFill>
            <a:srgbClr val="EAF1FF"/>
          </a:solidFill>
          <a:ln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840" b="1">
                <a:solidFill>
                  <a:srgbClr val="004CC2"/>
                </a:solidFill>
              </a:defRPr>
            </a:pPr>
            <a:r>
              <a:t>BRAMA School CyberCulture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368" y="457200"/>
            <a:ext cx="1088136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900" b="1">
                <a:solidFill>
                  <a:srgbClr val="0F1F3D"/>
                </a:solidFill>
                <a:latin typeface="Segoe UI"/>
              </a:defRPr>
            </a:pPr>
            <a:r>
              <a:t>Impact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6656" y="932688"/>
            <a:ext cx="10698480" cy="4206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50">
                <a:solidFill>
                  <a:srgbClr val="5A6F93"/>
                </a:solidFill>
                <a:latin typeface="Segoe UI"/>
              </a:defRPr>
            </a:pPr>
            <a:r>
              <a:t>Outcome is measured through KPI dynamics.</a:t>
            </a:r>
          </a:p>
        </p:txBody>
      </p:sp>
      <p:graphicFrame>
        <p:nvGraphicFramePr>
          <p:cNvPr id="7" name="Chart 6"/>
          <p:cNvGraphicFramePr>
            <a:graphicFrameLocks noGrp="1"/>
          </p:cNvGraphicFramePr>
          <p:nvPr/>
        </p:nvGraphicFramePr>
        <p:xfrm>
          <a:off x="777240" y="1417320"/>
          <a:ext cx="6629400" cy="36576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7543800" y="1417320"/>
            <a:ext cx="3931920" cy="365760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lIns="146304" rIns="146304" tIns="109728" bIns="73152"/>
          <a:lstStyle/>
          <a:p>
            <a:pPr algn="ctr">
              <a:defRPr b="1" sz="1300">
                <a:solidFill>
                  <a:srgbClr val="0F1F3D"/>
                </a:solidFill>
                <a:latin typeface="Segoe UI"/>
              </a:defRPr>
            </a:pPr>
            <a:r>
              <a:t>Key impact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incident reduction;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higher cyberculture proficiency;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faster response time;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repeat-risk suppression.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653527" y="1508760"/>
            <a:ext cx="530352" cy="73152"/>
          </a:xfrm>
          <a:prstGeom prst="round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Rounded Rectangle 9"/>
          <p:cNvSpPr/>
          <p:nvPr/>
        </p:nvSpPr>
        <p:spPr>
          <a:xfrm>
            <a:off x="8348471" y="694944"/>
            <a:ext cx="3035808" cy="1554480"/>
          </a:xfrm>
          <a:prstGeom prst="roundRect">
            <a:avLst/>
          </a:prstGeom>
          <a:solidFill>
            <a:srgbClr val="EAF1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8321040" y="658368"/>
            <a:ext cx="3035808" cy="155448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2" name="Picture 11" descr="11-impac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5904" y="713232"/>
            <a:ext cx="2926079" cy="1444752"/>
          </a:xfrm>
          <a:prstGeom prst="rect">
            <a:avLst/>
          </a:prstGeom>
          <a:ln>
            <a:noFill/>
          </a:ln>
        </p:spPr>
      </p:pic>
      <p:sp>
        <p:nvSpPr>
          <p:cNvPr id="13" name="Rectangle 12"/>
          <p:cNvSpPr/>
          <p:nvPr/>
        </p:nvSpPr>
        <p:spPr>
          <a:xfrm>
            <a:off x="8375904" y="713232"/>
            <a:ext cx="2926079" cy="45720"/>
          </a:xfrm>
          <a:prstGeom prst="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Rounded Rectangle 13">
            <a:hlinkClick action="ppaction://hlinksldjump" r:id="rId5"/>
          </p:cNvPr>
          <p:cNvSpPr/>
          <p:nvPr/>
        </p:nvSpPr>
        <p:spPr>
          <a:xfrm>
            <a:off x="9189720" y="6400800"/>
            <a:ext cx="822960" cy="329184"/>
          </a:xfrm>
          <a:prstGeom prst="roundRect">
            <a:avLst/>
          </a:prstGeom>
          <a:solidFill>
            <a:srgbClr val="FFFFFF"/>
          </a:solidFill>
          <a:ln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004CC2"/>
                </a:solidFill>
                <a:latin typeface="Segoe UI"/>
              </a:defRPr>
            </a:pPr>
            <a:r>
              <a:t>Menu</a:t>
            </a:r>
          </a:p>
        </p:txBody>
      </p:sp>
      <p:sp>
        <p:nvSpPr>
          <p:cNvPr id="15" name="Rounded Rectangle 14">
            <a:hlinkClick action="ppaction://hlinksldjump" r:id="rId6"/>
          </p:cNvPr>
          <p:cNvSpPr/>
          <p:nvPr/>
        </p:nvSpPr>
        <p:spPr>
          <a:xfrm>
            <a:off x="10058400" y="6400800"/>
            <a:ext cx="868680" cy="329184"/>
          </a:xfrm>
          <a:prstGeom prst="roundRect">
            <a:avLst/>
          </a:prstGeom>
          <a:solidFill>
            <a:srgbClr val="FFFFFF"/>
          </a:solidFill>
          <a:ln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004CC2"/>
                </a:solidFill>
                <a:latin typeface="Segoe UI"/>
              </a:defRPr>
            </a:pPr>
            <a:r>
              <a:t>Back</a:t>
            </a:r>
          </a:p>
        </p:txBody>
      </p:sp>
      <p:sp>
        <p:nvSpPr>
          <p:cNvPr id="16" name="Rounded Rectangle 15">
            <a:hlinkClick action="ppaction://hlinksldjump" r:id="rId7"/>
          </p:cNvPr>
          <p:cNvSpPr/>
          <p:nvPr/>
        </p:nvSpPr>
        <p:spPr>
          <a:xfrm>
            <a:off x="10972800" y="6400800"/>
            <a:ext cx="868680" cy="329184"/>
          </a:xfrm>
          <a:prstGeom prst="roundRect">
            <a:avLst/>
          </a:prstGeom>
          <a:solidFill>
            <a:srgbClr val="0A6CFF"/>
          </a:solidFill>
          <a:ln>
            <a:solidFill>
              <a:srgbClr val="004CC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FFFFFF"/>
                </a:solidFill>
                <a:latin typeface="Segoe UI"/>
              </a:defRPr>
            </a:pPr>
            <a:r>
              <a:t>Next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4F8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566928"/>
          </a:xfrm>
          <a:prstGeom prst="rect">
            <a:avLst/>
          </a:prstGeom>
          <a:solidFill>
            <a:srgbClr val="E8EE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566928"/>
            <a:ext cx="12188952" cy="18288"/>
          </a:xfrm>
          <a:prstGeom prst="rect">
            <a:avLst/>
          </a:prstGeom>
          <a:solidFill>
            <a:srgbClr val="C1D5F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658368" y="91440"/>
            <a:ext cx="2514600" cy="301752"/>
          </a:xfrm>
          <a:prstGeom prst="roundRect">
            <a:avLst/>
          </a:prstGeom>
          <a:solidFill>
            <a:srgbClr val="EAF1FF"/>
          </a:solidFill>
          <a:ln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840" b="1">
                <a:solidFill>
                  <a:srgbClr val="004CC2"/>
                </a:solidFill>
              </a:defRPr>
            </a:pPr>
            <a:r>
              <a:t>BRAMA School CyberCulture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368" y="457200"/>
            <a:ext cx="1088136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900" b="1">
                <a:solidFill>
                  <a:srgbClr val="0F1F3D"/>
                </a:solidFill>
                <a:latin typeface="Segoe UI"/>
              </a:defRPr>
            </a:pPr>
            <a:r>
              <a:t>Metrics / Analytics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6656" y="932688"/>
            <a:ext cx="10698480" cy="4206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50">
                <a:solidFill>
                  <a:srgbClr val="5A6F93"/>
                </a:solidFill>
                <a:latin typeface="Segoe UI"/>
              </a:defRPr>
            </a:pPr>
            <a:r>
              <a:t>Pseudo-dashboard for operational execution control.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31520" y="1417320"/>
            <a:ext cx="2560320" cy="105156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146304" tIns="109728"/>
          <a:lstStyle/>
          <a:p>
            <a:pPr algn="ctr">
              <a:defRPr sz="1800" b="1">
                <a:solidFill>
                  <a:srgbClr val="0F1F3D"/>
                </a:solidFill>
                <a:latin typeface="Segoe UI"/>
              </a:defRPr>
            </a:pPr>
            <a:r>
              <a:t>1000+</a:t>
            </a:r>
          </a:p>
          <a:p>
            <a:pPr>
              <a:defRPr sz="940">
                <a:solidFill>
                  <a:srgbClr val="5A6F93"/>
                </a:solidFill>
                <a:latin typeface="Segoe UI"/>
              </a:defRPr>
            </a:pPr>
            <a:r>
              <a:t>target schools</a:t>
            </a:r>
          </a:p>
        </p:txBody>
      </p:sp>
      <p:sp>
        <p:nvSpPr>
          <p:cNvPr id="8" name="Rectangle 7"/>
          <p:cNvSpPr/>
          <p:nvPr/>
        </p:nvSpPr>
        <p:spPr>
          <a:xfrm>
            <a:off x="731520" y="1417320"/>
            <a:ext cx="2560320" cy="73152"/>
          </a:xfrm>
          <a:prstGeom prst="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ounded Rectangle 8"/>
          <p:cNvSpPr/>
          <p:nvPr/>
        </p:nvSpPr>
        <p:spPr>
          <a:xfrm>
            <a:off x="3474720" y="1417320"/>
            <a:ext cx="2560320" cy="105156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146304" tIns="109728"/>
          <a:lstStyle/>
          <a:p>
            <a:pPr algn="ctr">
              <a:defRPr sz="1800" b="1">
                <a:solidFill>
                  <a:srgbClr val="0F1F3D"/>
                </a:solidFill>
                <a:latin typeface="Segoe UI"/>
              </a:defRPr>
            </a:pPr>
            <a:r>
              <a:t>85%</a:t>
            </a:r>
          </a:p>
          <a:p>
            <a:pPr>
              <a:defRPr sz="940">
                <a:solidFill>
                  <a:srgbClr val="5A6F93"/>
                </a:solidFill>
                <a:latin typeface="Segoe UI"/>
              </a:defRPr>
            </a:pPr>
            <a:r>
              <a:t>module completion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74720" y="1417320"/>
            <a:ext cx="2560320" cy="73152"/>
          </a:xfrm>
          <a:prstGeom prst="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6217920" y="1417320"/>
            <a:ext cx="2560320" cy="105156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146304" tIns="109728"/>
          <a:lstStyle/>
          <a:p>
            <a:pPr algn="ctr">
              <a:defRPr sz="1800" b="1">
                <a:solidFill>
                  <a:srgbClr val="0F1F3D"/>
                </a:solidFill>
                <a:latin typeface="Segoe UI"/>
              </a:defRPr>
            </a:pPr>
            <a:r>
              <a:t>&lt;30 хв</a:t>
            </a:r>
          </a:p>
          <a:p>
            <a:pPr>
              <a:defRPr sz="940">
                <a:solidFill>
                  <a:srgbClr val="5A6F93"/>
                </a:solidFill>
                <a:latin typeface="Segoe UI"/>
              </a:defRPr>
            </a:pPr>
            <a:r>
              <a:t>Officer first response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217920" y="1417320"/>
            <a:ext cx="2560320" cy="73152"/>
          </a:xfrm>
          <a:prstGeom prst="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Rounded Rectangle 12"/>
          <p:cNvSpPr/>
          <p:nvPr/>
        </p:nvSpPr>
        <p:spPr>
          <a:xfrm>
            <a:off x="8961120" y="1417320"/>
            <a:ext cx="2560320" cy="105156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146304" tIns="109728"/>
          <a:lstStyle/>
          <a:p>
            <a:pPr algn="ctr">
              <a:defRPr sz="1800" b="1">
                <a:solidFill>
                  <a:srgbClr val="0F1F3D"/>
                </a:solidFill>
                <a:latin typeface="Segoe UI"/>
              </a:defRPr>
            </a:pPr>
            <a:r>
              <a:t>65%</a:t>
            </a:r>
          </a:p>
          <a:p>
            <a:pPr>
              <a:defRPr sz="940">
                <a:solidFill>
                  <a:srgbClr val="5A6F93"/>
                </a:solidFill>
                <a:latin typeface="Segoe UI"/>
              </a:defRPr>
            </a:pPr>
            <a:r>
              <a:t>AI process automation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961120" y="1417320"/>
            <a:ext cx="2560320" cy="73152"/>
          </a:xfrm>
          <a:prstGeom prst="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graphicFrame>
        <p:nvGraphicFramePr>
          <p:cNvPr id="15" name="Chart 14"/>
          <p:cNvGraphicFramePr>
            <a:graphicFrameLocks noGrp="1"/>
          </p:cNvGraphicFramePr>
          <p:nvPr/>
        </p:nvGraphicFramePr>
        <p:xfrm>
          <a:off x="777240" y="2743200"/>
          <a:ext cx="6629400" cy="278892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16" name="Rounded Rectangle 15"/>
          <p:cNvSpPr/>
          <p:nvPr/>
        </p:nvSpPr>
        <p:spPr>
          <a:xfrm>
            <a:off x="7543800" y="2743200"/>
            <a:ext cx="3931920" cy="278892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lIns="146304" rIns="146304" tIns="109728" bIns="73152"/>
          <a:lstStyle/>
          <a:p>
            <a:pPr algn="ctr">
              <a:defRPr b="1" sz="1300">
                <a:solidFill>
                  <a:srgbClr val="0F1F3D"/>
                </a:solidFill>
                <a:latin typeface="Segoe UI"/>
              </a:defRPr>
            </a:pPr>
            <a:r>
              <a:t>Pseudo dashboard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SLA compliance: 87%;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education plan execution: 74%;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human decision validation: 100%;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repeat-risk trend: -41%.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653527" y="2834640"/>
            <a:ext cx="530352" cy="73152"/>
          </a:xfrm>
          <a:prstGeom prst="roundRect">
            <a:avLst/>
          </a:prstGeom>
          <a:solidFill>
            <a:srgbClr val="004CC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Rounded Rectangle 17"/>
          <p:cNvSpPr/>
          <p:nvPr/>
        </p:nvSpPr>
        <p:spPr>
          <a:xfrm>
            <a:off x="8348471" y="694944"/>
            <a:ext cx="3035808" cy="1554480"/>
          </a:xfrm>
          <a:prstGeom prst="roundRect">
            <a:avLst/>
          </a:prstGeom>
          <a:solidFill>
            <a:srgbClr val="EAF1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Rounded Rectangle 18"/>
          <p:cNvSpPr/>
          <p:nvPr/>
        </p:nvSpPr>
        <p:spPr>
          <a:xfrm>
            <a:off x="8321040" y="658368"/>
            <a:ext cx="3035808" cy="155448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20" name="Picture 19" descr="12-metric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5904" y="713232"/>
            <a:ext cx="2926079" cy="1444752"/>
          </a:xfrm>
          <a:prstGeom prst="rect">
            <a:avLst/>
          </a:prstGeom>
          <a:ln>
            <a:noFill/>
          </a:ln>
        </p:spPr>
      </p:pic>
      <p:sp>
        <p:nvSpPr>
          <p:cNvPr id="21" name="Rectangle 20"/>
          <p:cNvSpPr/>
          <p:nvPr/>
        </p:nvSpPr>
        <p:spPr>
          <a:xfrm>
            <a:off x="8375904" y="713232"/>
            <a:ext cx="2926079" cy="45720"/>
          </a:xfrm>
          <a:prstGeom prst="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Rounded Rectangle 21">
            <a:hlinkClick action="ppaction://hlinksldjump" r:id="rId5"/>
          </p:cNvPr>
          <p:cNvSpPr/>
          <p:nvPr/>
        </p:nvSpPr>
        <p:spPr>
          <a:xfrm>
            <a:off x="9189720" y="6400800"/>
            <a:ext cx="822960" cy="329184"/>
          </a:xfrm>
          <a:prstGeom prst="roundRect">
            <a:avLst/>
          </a:prstGeom>
          <a:solidFill>
            <a:srgbClr val="FFFFFF"/>
          </a:solidFill>
          <a:ln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004CC2"/>
                </a:solidFill>
                <a:latin typeface="Segoe UI"/>
              </a:defRPr>
            </a:pPr>
            <a:r>
              <a:t>Menu</a:t>
            </a:r>
          </a:p>
        </p:txBody>
      </p:sp>
      <p:sp>
        <p:nvSpPr>
          <p:cNvPr id="23" name="Rounded Rectangle 22">
            <a:hlinkClick action="ppaction://hlinksldjump" r:id="rId6"/>
          </p:cNvPr>
          <p:cNvSpPr/>
          <p:nvPr/>
        </p:nvSpPr>
        <p:spPr>
          <a:xfrm>
            <a:off x="10058400" y="6400800"/>
            <a:ext cx="868680" cy="329184"/>
          </a:xfrm>
          <a:prstGeom prst="roundRect">
            <a:avLst/>
          </a:prstGeom>
          <a:solidFill>
            <a:srgbClr val="FFFFFF"/>
          </a:solidFill>
          <a:ln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004CC2"/>
                </a:solidFill>
                <a:latin typeface="Segoe UI"/>
              </a:defRPr>
            </a:pPr>
            <a:r>
              <a:t>Back</a:t>
            </a:r>
          </a:p>
        </p:txBody>
      </p:sp>
      <p:sp>
        <p:nvSpPr>
          <p:cNvPr id="24" name="Rounded Rectangle 23">
            <a:hlinkClick action="ppaction://hlinksldjump" r:id="rId7"/>
          </p:cNvPr>
          <p:cNvSpPr/>
          <p:nvPr/>
        </p:nvSpPr>
        <p:spPr>
          <a:xfrm>
            <a:off x="10972800" y="6400800"/>
            <a:ext cx="868680" cy="329184"/>
          </a:xfrm>
          <a:prstGeom prst="roundRect">
            <a:avLst/>
          </a:prstGeom>
          <a:solidFill>
            <a:srgbClr val="0A6CFF"/>
          </a:solidFill>
          <a:ln>
            <a:solidFill>
              <a:srgbClr val="004CC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FFFFFF"/>
                </a:solidFill>
                <a:latin typeface="Segoe UI"/>
              </a:defRPr>
            </a:pPr>
            <a:r>
              <a:t>Next</a:t>
            </a:r>
          </a:p>
        </p:txBody>
      </p:sp>
      <p:sp>
        <p:nvSpPr>
          <p:cNvPr id="25" name="Rounded Rectangle 24">
            <a:hlinkClick action="ppaction://hlinksldjump" r:id="rId8"/>
          </p:cNvPr>
          <p:cNvSpPr/>
          <p:nvPr/>
        </p:nvSpPr>
        <p:spPr>
          <a:xfrm>
            <a:off x="7607808" y="5596128"/>
            <a:ext cx="3886200" cy="329184"/>
          </a:xfrm>
          <a:prstGeom prst="roundRect">
            <a:avLst/>
          </a:prstGeom>
          <a:solidFill>
            <a:srgbClr val="FFFFFF"/>
          </a:solidFill>
          <a:ln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004CC2"/>
                </a:solidFill>
                <a:latin typeface="Segoe UI"/>
              </a:defRPr>
            </a:pPr>
            <a:r>
              <a:t>Dashboard drilldown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4F8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566928"/>
          </a:xfrm>
          <a:prstGeom prst="rect">
            <a:avLst/>
          </a:prstGeom>
          <a:solidFill>
            <a:srgbClr val="E8EE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566928"/>
            <a:ext cx="12188952" cy="18288"/>
          </a:xfrm>
          <a:prstGeom prst="rect">
            <a:avLst/>
          </a:prstGeom>
          <a:solidFill>
            <a:srgbClr val="C1D5F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658368" y="91440"/>
            <a:ext cx="2514600" cy="301752"/>
          </a:xfrm>
          <a:prstGeom prst="roundRect">
            <a:avLst/>
          </a:prstGeom>
          <a:solidFill>
            <a:srgbClr val="EAF1FF"/>
          </a:solidFill>
          <a:ln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840" b="1">
                <a:solidFill>
                  <a:srgbClr val="004CC2"/>
                </a:solidFill>
              </a:defRPr>
            </a:pPr>
            <a:r>
              <a:t>BRAMA School CyberCulture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368" y="457200"/>
            <a:ext cx="1088136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900" b="1">
                <a:solidFill>
                  <a:srgbClr val="0F1F3D"/>
                </a:solidFill>
                <a:latin typeface="Segoe UI"/>
              </a:defRPr>
            </a:pPr>
            <a:r>
              <a:t>Roadmap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6656" y="932688"/>
            <a:ext cx="10698480" cy="4206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50">
                <a:solidFill>
                  <a:srgbClr val="5A6F93"/>
                </a:solidFill>
                <a:latin typeface="Segoe UI"/>
              </a:defRPr>
            </a:pPr>
            <a:r>
              <a:t>Three implementation phases with gate criteria.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77240" y="1417320"/>
            <a:ext cx="3611880" cy="406908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lIns="146304" rIns="146304" tIns="109728" bIns="73152"/>
          <a:lstStyle/>
          <a:p>
            <a:pPr algn="ctr">
              <a:defRPr b="1" sz="1300">
                <a:solidFill>
                  <a:srgbClr val="0F1F3D"/>
                </a:solidFill>
                <a:latin typeface="Segoe UI"/>
              </a:defRPr>
            </a:pPr>
            <a:r>
              <a:t>Phase 1 (0-6 mo)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education launch and baseline;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AI tutor launch;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gate: cycle stability.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86968" y="1508760"/>
            <a:ext cx="530352" cy="73152"/>
          </a:xfrm>
          <a:prstGeom prst="round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ounded Rectangle 8"/>
          <p:cNvSpPr/>
          <p:nvPr/>
        </p:nvSpPr>
        <p:spPr>
          <a:xfrm>
            <a:off x="4526280" y="1417320"/>
            <a:ext cx="3611880" cy="406908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lIns="146304" rIns="146304" tIns="109728" bIns="73152"/>
          <a:lstStyle/>
          <a:p>
            <a:pPr algn="ctr">
              <a:defRPr b="1" sz="1300">
                <a:solidFill>
                  <a:srgbClr val="0F1F3D"/>
                </a:solidFill>
                <a:latin typeface="Segoe UI"/>
              </a:defRPr>
            </a:pPr>
            <a:r>
              <a:t>Phase 2 (7-12 mo)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CVP operational launch;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full SOP route;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gate: target SLA.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636008" y="1508760"/>
            <a:ext cx="530352" cy="73152"/>
          </a:xfrm>
          <a:prstGeom prst="roundRect">
            <a:avLst/>
          </a:prstGeom>
          <a:solidFill>
            <a:srgbClr val="004CC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8275320" y="1417320"/>
            <a:ext cx="3291840" cy="406908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lIns="146304" rIns="146304" tIns="109728" bIns="73152"/>
          <a:lstStyle/>
          <a:p>
            <a:pPr algn="ctr">
              <a:defRPr b="1" sz="1300">
                <a:solidFill>
                  <a:srgbClr val="0F1F3D"/>
                </a:solidFill>
                <a:latin typeface="Segoe UI"/>
              </a:defRPr>
            </a:pPr>
            <a:r>
              <a:t>Phase 3 (13-18 mo)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regional scaling;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cost optimization;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gate: next-cycle readiness.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385048" y="1508760"/>
            <a:ext cx="530352" cy="73152"/>
          </a:xfrm>
          <a:prstGeom prst="round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Rounded Rectangle 12"/>
          <p:cNvSpPr/>
          <p:nvPr/>
        </p:nvSpPr>
        <p:spPr>
          <a:xfrm>
            <a:off x="8348471" y="694944"/>
            <a:ext cx="3035808" cy="1554480"/>
          </a:xfrm>
          <a:prstGeom prst="roundRect">
            <a:avLst/>
          </a:prstGeom>
          <a:solidFill>
            <a:srgbClr val="EAF1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Rounded Rectangle 13"/>
          <p:cNvSpPr/>
          <p:nvPr/>
        </p:nvSpPr>
        <p:spPr>
          <a:xfrm>
            <a:off x="8321040" y="658368"/>
            <a:ext cx="3035808" cy="155448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5" name="Picture 14" descr="13-roadma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5904" y="713232"/>
            <a:ext cx="2926079" cy="1444752"/>
          </a:xfrm>
          <a:prstGeom prst="rect">
            <a:avLst/>
          </a:prstGeom>
          <a:ln>
            <a:noFill/>
          </a:ln>
        </p:spPr>
      </p:pic>
      <p:sp>
        <p:nvSpPr>
          <p:cNvPr id="16" name="Rectangle 15"/>
          <p:cNvSpPr/>
          <p:nvPr/>
        </p:nvSpPr>
        <p:spPr>
          <a:xfrm>
            <a:off x="8375904" y="713232"/>
            <a:ext cx="2926079" cy="45720"/>
          </a:xfrm>
          <a:prstGeom prst="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Rounded Rectangle 16">
            <a:hlinkClick action="ppaction://hlinksldjump" r:id="rId4"/>
          </p:cNvPr>
          <p:cNvSpPr/>
          <p:nvPr/>
        </p:nvSpPr>
        <p:spPr>
          <a:xfrm>
            <a:off x="9189720" y="6400800"/>
            <a:ext cx="822960" cy="329184"/>
          </a:xfrm>
          <a:prstGeom prst="roundRect">
            <a:avLst/>
          </a:prstGeom>
          <a:solidFill>
            <a:srgbClr val="FFFFFF"/>
          </a:solidFill>
          <a:ln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004CC2"/>
                </a:solidFill>
                <a:latin typeface="Segoe UI"/>
              </a:defRPr>
            </a:pPr>
            <a:r>
              <a:t>Menu</a:t>
            </a:r>
          </a:p>
        </p:txBody>
      </p:sp>
      <p:sp>
        <p:nvSpPr>
          <p:cNvPr id="18" name="Rounded Rectangle 17">
            <a:hlinkClick action="ppaction://hlinksldjump" r:id="rId5"/>
          </p:cNvPr>
          <p:cNvSpPr/>
          <p:nvPr/>
        </p:nvSpPr>
        <p:spPr>
          <a:xfrm>
            <a:off x="10058400" y="6400800"/>
            <a:ext cx="868680" cy="329184"/>
          </a:xfrm>
          <a:prstGeom prst="roundRect">
            <a:avLst/>
          </a:prstGeom>
          <a:solidFill>
            <a:srgbClr val="FFFFFF"/>
          </a:solidFill>
          <a:ln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004CC2"/>
                </a:solidFill>
                <a:latin typeface="Segoe UI"/>
              </a:defRPr>
            </a:pPr>
            <a:r>
              <a:t>Back</a:t>
            </a:r>
          </a:p>
        </p:txBody>
      </p:sp>
      <p:sp>
        <p:nvSpPr>
          <p:cNvPr id="19" name="Rounded Rectangle 18">
            <a:hlinkClick action="ppaction://hlinksldjump" r:id="rId6"/>
          </p:cNvPr>
          <p:cNvSpPr/>
          <p:nvPr/>
        </p:nvSpPr>
        <p:spPr>
          <a:xfrm>
            <a:off x="10972800" y="6400800"/>
            <a:ext cx="868680" cy="329184"/>
          </a:xfrm>
          <a:prstGeom prst="roundRect">
            <a:avLst/>
          </a:prstGeom>
          <a:solidFill>
            <a:srgbClr val="0A6CFF"/>
          </a:solidFill>
          <a:ln>
            <a:solidFill>
              <a:srgbClr val="004CC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FFFFFF"/>
                </a:solidFill>
                <a:latin typeface="Segoe UI"/>
              </a:defRPr>
            </a:pPr>
            <a:r>
              <a:t>Next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4F8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566928"/>
          </a:xfrm>
          <a:prstGeom prst="rect">
            <a:avLst/>
          </a:prstGeom>
          <a:solidFill>
            <a:srgbClr val="E8EE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566928"/>
            <a:ext cx="12188952" cy="18288"/>
          </a:xfrm>
          <a:prstGeom prst="rect">
            <a:avLst/>
          </a:prstGeom>
          <a:solidFill>
            <a:srgbClr val="C1D5F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658368" y="91440"/>
            <a:ext cx="2514600" cy="301752"/>
          </a:xfrm>
          <a:prstGeom prst="roundRect">
            <a:avLst/>
          </a:prstGeom>
          <a:solidFill>
            <a:srgbClr val="EAF1FF"/>
          </a:solidFill>
          <a:ln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840" b="1">
                <a:solidFill>
                  <a:srgbClr val="004CC2"/>
                </a:solidFill>
              </a:defRPr>
            </a:pPr>
            <a:r>
              <a:t>BRAMA School CyberCulture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368" y="457200"/>
            <a:ext cx="1088136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900" b="1">
                <a:solidFill>
                  <a:srgbClr val="0F1F3D"/>
                </a:solidFill>
                <a:latin typeface="Segoe UI"/>
              </a:defRPr>
            </a:pPr>
            <a:r>
              <a:t>Investment Proposal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6656" y="932688"/>
            <a:ext cx="10698480" cy="4206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50">
                <a:solidFill>
                  <a:srgbClr val="5A6F93"/>
                </a:solidFill>
                <a:latin typeface="Segoe UI"/>
              </a:defRPr>
            </a:pPr>
            <a:r>
              <a:t>Scaling finance model with transparent funding structure.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77240" y="1417320"/>
            <a:ext cx="5623560" cy="214884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lIns="146304" rIns="146304" tIns="109728" bIns="73152"/>
          <a:lstStyle/>
          <a:p>
            <a:pPr algn="ctr">
              <a:defRPr b="1" sz="1300">
                <a:solidFill>
                  <a:srgbClr val="0F1F3D"/>
                </a:solidFill>
                <a:latin typeface="Segoe UI"/>
              </a:defRPr>
            </a:pPr>
            <a:r>
              <a:t>Financial frame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240,000,000 UAH / 18 months / 1,000 schools;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proportional cost drop for smaller scale;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monthly CAPEX/OPEX governance.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86968" y="1508760"/>
            <a:ext cx="530352" cy="73152"/>
          </a:xfrm>
          <a:prstGeom prst="roundRect">
            <a:avLst/>
          </a:prstGeom>
          <a:solidFill>
            <a:srgbClr val="004CC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ounded Rectangle 8"/>
          <p:cNvSpPr/>
          <p:nvPr/>
        </p:nvSpPr>
        <p:spPr>
          <a:xfrm>
            <a:off x="777240" y="3794760"/>
            <a:ext cx="5623560" cy="173736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lIns="146304" rIns="146304" tIns="109728" bIns="73152"/>
          <a:lstStyle/>
          <a:p>
            <a:pPr algn="ctr">
              <a:defRPr b="1" sz="1300">
                <a:solidFill>
                  <a:srgbClr val="0F1F3D"/>
                </a:solidFill>
                <a:latin typeface="Segoe UI"/>
              </a:defRPr>
            </a:pPr>
            <a:r>
              <a:t>Investor/donor logic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why now: escalating threat environment;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effect: controlled incident reduction;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cost of inaction: rising losses.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86968" y="3886200"/>
            <a:ext cx="530352" cy="73152"/>
          </a:xfrm>
          <a:prstGeom prst="round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graphicFrame>
        <p:nvGraphicFramePr>
          <p:cNvPr id="11" name="Chart 10"/>
          <p:cNvGraphicFramePr>
            <a:graphicFrameLocks noGrp="1"/>
          </p:cNvGraphicFramePr>
          <p:nvPr/>
        </p:nvGraphicFramePr>
        <p:xfrm>
          <a:off x="6583680" y="1600200"/>
          <a:ext cx="4800600" cy="38862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8348471" y="694944"/>
            <a:ext cx="3035808" cy="1554480"/>
          </a:xfrm>
          <a:prstGeom prst="roundRect">
            <a:avLst/>
          </a:prstGeom>
          <a:solidFill>
            <a:srgbClr val="EAF1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Rounded Rectangle 12"/>
          <p:cNvSpPr/>
          <p:nvPr/>
        </p:nvSpPr>
        <p:spPr>
          <a:xfrm>
            <a:off x="8321040" y="658368"/>
            <a:ext cx="3035808" cy="155448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4" name="Picture 13" descr="14-investmen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5904" y="713232"/>
            <a:ext cx="2926079" cy="1444752"/>
          </a:xfrm>
          <a:prstGeom prst="rect">
            <a:avLst/>
          </a:prstGeom>
          <a:ln>
            <a:noFill/>
          </a:ln>
        </p:spPr>
      </p:pic>
      <p:sp>
        <p:nvSpPr>
          <p:cNvPr id="15" name="Rectangle 14"/>
          <p:cNvSpPr/>
          <p:nvPr/>
        </p:nvSpPr>
        <p:spPr>
          <a:xfrm>
            <a:off x="8375904" y="713232"/>
            <a:ext cx="2926079" cy="45720"/>
          </a:xfrm>
          <a:prstGeom prst="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Rounded Rectangle 15">
            <a:hlinkClick action="ppaction://hlinksldjump" r:id="rId5"/>
          </p:cNvPr>
          <p:cNvSpPr/>
          <p:nvPr/>
        </p:nvSpPr>
        <p:spPr>
          <a:xfrm>
            <a:off x="9189720" y="6400800"/>
            <a:ext cx="822960" cy="329184"/>
          </a:xfrm>
          <a:prstGeom prst="roundRect">
            <a:avLst/>
          </a:prstGeom>
          <a:solidFill>
            <a:srgbClr val="FFFFFF"/>
          </a:solidFill>
          <a:ln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004CC2"/>
                </a:solidFill>
                <a:latin typeface="Segoe UI"/>
              </a:defRPr>
            </a:pPr>
            <a:r>
              <a:t>Menu</a:t>
            </a:r>
          </a:p>
        </p:txBody>
      </p:sp>
      <p:sp>
        <p:nvSpPr>
          <p:cNvPr id="17" name="Rounded Rectangle 16">
            <a:hlinkClick action="ppaction://hlinksldjump" r:id="rId6"/>
          </p:cNvPr>
          <p:cNvSpPr/>
          <p:nvPr/>
        </p:nvSpPr>
        <p:spPr>
          <a:xfrm>
            <a:off x="10058400" y="6400800"/>
            <a:ext cx="868680" cy="329184"/>
          </a:xfrm>
          <a:prstGeom prst="roundRect">
            <a:avLst/>
          </a:prstGeom>
          <a:solidFill>
            <a:srgbClr val="FFFFFF"/>
          </a:solidFill>
          <a:ln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004CC2"/>
                </a:solidFill>
                <a:latin typeface="Segoe UI"/>
              </a:defRPr>
            </a:pPr>
            <a:r>
              <a:t>Back</a:t>
            </a:r>
          </a:p>
        </p:txBody>
      </p:sp>
      <p:sp>
        <p:nvSpPr>
          <p:cNvPr id="18" name="Rounded Rectangle 17">
            <a:hlinkClick action="ppaction://hlinksldjump" r:id="rId7"/>
          </p:cNvPr>
          <p:cNvSpPr/>
          <p:nvPr/>
        </p:nvSpPr>
        <p:spPr>
          <a:xfrm>
            <a:off x="10972800" y="6400800"/>
            <a:ext cx="868680" cy="329184"/>
          </a:xfrm>
          <a:prstGeom prst="roundRect">
            <a:avLst/>
          </a:prstGeom>
          <a:solidFill>
            <a:srgbClr val="0A6CFF"/>
          </a:solidFill>
          <a:ln>
            <a:solidFill>
              <a:srgbClr val="004CC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FFFFFF"/>
                </a:solidFill>
                <a:latin typeface="Segoe UI"/>
              </a:defRPr>
            </a:pPr>
            <a:r>
              <a:t>Next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4F8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566928"/>
          </a:xfrm>
          <a:prstGeom prst="rect">
            <a:avLst/>
          </a:prstGeom>
          <a:solidFill>
            <a:srgbClr val="E8EE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566928"/>
            <a:ext cx="12188952" cy="18288"/>
          </a:xfrm>
          <a:prstGeom prst="rect">
            <a:avLst/>
          </a:prstGeom>
          <a:solidFill>
            <a:srgbClr val="C1D5F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658368" y="91440"/>
            <a:ext cx="2514600" cy="301752"/>
          </a:xfrm>
          <a:prstGeom prst="roundRect">
            <a:avLst/>
          </a:prstGeom>
          <a:solidFill>
            <a:srgbClr val="EAF1FF"/>
          </a:solidFill>
          <a:ln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840" b="1">
                <a:solidFill>
                  <a:srgbClr val="004CC2"/>
                </a:solidFill>
              </a:defRPr>
            </a:pPr>
            <a:r>
              <a:t>BRAMA School CyberCulture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368" y="457200"/>
            <a:ext cx="1088136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900" b="1">
                <a:solidFill>
                  <a:srgbClr val="0F1F3D"/>
                </a:solidFill>
                <a:latin typeface="Segoe UI"/>
              </a:defRPr>
            </a:pPr>
            <a:r>
              <a:t>Partnership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6656" y="932688"/>
            <a:ext cx="10698480" cy="4206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50">
                <a:solidFill>
                  <a:srgbClr val="5A6F93"/>
                </a:solidFill>
                <a:latin typeface="Segoe UI"/>
              </a:defRPr>
            </a:pPr>
            <a:r>
              <a:t>Formalized decision and launch framework.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77240" y="1417320"/>
            <a:ext cx="3611880" cy="297180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lIns="146304" rIns="146304" tIns="109728" bIns="73152"/>
          <a:lstStyle/>
          <a:p>
            <a:pPr algn="ctr">
              <a:defRPr b="1" sz="1300">
                <a:solidFill>
                  <a:srgbClr val="0F1F3D"/>
                </a:solidFill>
                <a:latin typeface="Segoe UI"/>
              </a:defRPr>
            </a:pPr>
            <a:r>
              <a:t>Option 01: approved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full Phase 1 start;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budget confirmed;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control schedule approved.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86968" y="1508760"/>
            <a:ext cx="530352" cy="73152"/>
          </a:xfrm>
          <a:prstGeom prst="roundRect">
            <a:avLst/>
          </a:prstGeom>
          <a:solidFill>
            <a:srgbClr val="004CC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ounded Rectangle 8"/>
          <p:cNvSpPr/>
          <p:nvPr/>
        </p:nvSpPr>
        <p:spPr>
          <a:xfrm>
            <a:off x="4526280" y="1417320"/>
            <a:ext cx="3611880" cy="297180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lIns="146304" rIns="146304" tIns="109728" bIns="73152"/>
          <a:lstStyle/>
          <a:p>
            <a:pPr algn="ctr">
              <a:defRPr b="1" sz="1300">
                <a:solidFill>
                  <a:srgbClr val="0F1F3D"/>
                </a:solidFill>
                <a:latin typeface="Segoe UI"/>
              </a:defRPr>
            </a:pPr>
            <a:r>
              <a:t>Option 02: conditional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launch with conditions;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named accountable owners;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deadline control.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636008" y="1508760"/>
            <a:ext cx="530352" cy="73152"/>
          </a:xfrm>
          <a:prstGeom prst="round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8275320" y="1417320"/>
            <a:ext cx="3291840" cy="297180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lIns="146304" rIns="146304" tIns="109728" bIns="73152"/>
          <a:lstStyle/>
          <a:p>
            <a:pPr algn="ctr">
              <a:defRPr b="1" sz="1300">
                <a:solidFill>
                  <a:srgbClr val="0F1F3D"/>
                </a:solidFill>
                <a:latin typeface="Segoe UI"/>
              </a:defRPr>
            </a:pPr>
            <a:r>
              <a:t>Option 03: needs-rework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comment decomposition;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targeted rework;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resubmission.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385048" y="1508760"/>
            <a:ext cx="530352" cy="73152"/>
          </a:xfrm>
          <a:prstGeom prst="roundRect">
            <a:avLst/>
          </a:prstGeom>
          <a:solidFill>
            <a:srgbClr val="004CC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Rounded Rectangle 12"/>
          <p:cNvSpPr/>
          <p:nvPr/>
        </p:nvSpPr>
        <p:spPr>
          <a:xfrm>
            <a:off x="777240" y="4617720"/>
            <a:ext cx="10789920" cy="96012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lIns="146304" rIns="146304" tIns="109728" bIns="73152"/>
          <a:lstStyle/>
          <a:p>
            <a:pPr algn="ctr">
              <a:defRPr b="1" sz="1300">
                <a:solidFill>
                  <a:srgbClr val="0F1F3D"/>
                </a:solidFill>
                <a:latin typeface="Segoe UI"/>
              </a:defRPr>
            </a:pPr>
            <a:r>
              <a:t>Post-decision window (30 days)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role assignment, SOP route start, first governance review.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86968" y="4709159"/>
            <a:ext cx="530352" cy="73152"/>
          </a:xfrm>
          <a:prstGeom prst="round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Rounded Rectangle 14"/>
          <p:cNvSpPr/>
          <p:nvPr/>
        </p:nvSpPr>
        <p:spPr>
          <a:xfrm>
            <a:off x="8348471" y="694944"/>
            <a:ext cx="3035808" cy="1554480"/>
          </a:xfrm>
          <a:prstGeom prst="roundRect">
            <a:avLst/>
          </a:prstGeom>
          <a:solidFill>
            <a:srgbClr val="EAF1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Rounded Rectangle 15"/>
          <p:cNvSpPr/>
          <p:nvPr/>
        </p:nvSpPr>
        <p:spPr>
          <a:xfrm>
            <a:off x="8321040" y="658368"/>
            <a:ext cx="3035808" cy="155448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7" name="Picture 16" descr="15-partnershi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5904" y="713232"/>
            <a:ext cx="2926079" cy="1444752"/>
          </a:xfrm>
          <a:prstGeom prst="rect">
            <a:avLst/>
          </a:prstGeom>
          <a:ln>
            <a:noFill/>
          </a:ln>
        </p:spPr>
      </p:pic>
      <p:sp>
        <p:nvSpPr>
          <p:cNvPr id="18" name="Rectangle 17"/>
          <p:cNvSpPr/>
          <p:nvPr/>
        </p:nvSpPr>
        <p:spPr>
          <a:xfrm>
            <a:off x="8375904" y="713232"/>
            <a:ext cx="2926079" cy="45720"/>
          </a:xfrm>
          <a:prstGeom prst="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Rounded Rectangle 18">
            <a:hlinkClick action="ppaction://hlinksldjump" r:id="rId4"/>
          </p:cNvPr>
          <p:cNvSpPr/>
          <p:nvPr/>
        </p:nvSpPr>
        <p:spPr>
          <a:xfrm>
            <a:off x="9189720" y="6400800"/>
            <a:ext cx="822960" cy="329184"/>
          </a:xfrm>
          <a:prstGeom prst="roundRect">
            <a:avLst/>
          </a:prstGeom>
          <a:solidFill>
            <a:srgbClr val="FFFFFF"/>
          </a:solidFill>
          <a:ln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004CC2"/>
                </a:solidFill>
                <a:latin typeface="Segoe UI"/>
              </a:defRPr>
            </a:pPr>
            <a:r>
              <a:t>Menu</a:t>
            </a:r>
          </a:p>
        </p:txBody>
      </p:sp>
      <p:sp>
        <p:nvSpPr>
          <p:cNvPr id="20" name="Rounded Rectangle 19">
            <a:hlinkClick action="ppaction://hlinksldjump" r:id="rId5"/>
          </p:cNvPr>
          <p:cNvSpPr/>
          <p:nvPr/>
        </p:nvSpPr>
        <p:spPr>
          <a:xfrm>
            <a:off x="10058400" y="6400800"/>
            <a:ext cx="868680" cy="329184"/>
          </a:xfrm>
          <a:prstGeom prst="roundRect">
            <a:avLst/>
          </a:prstGeom>
          <a:solidFill>
            <a:srgbClr val="FFFFFF"/>
          </a:solidFill>
          <a:ln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004CC2"/>
                </a:solidFill>
                <a:latin typeface="Segoe UI"/>
              </a:defRPr>
            </a:pPr>
            <a:r>
              <a:t>Back</a:t>
            </a:r>
          </a:p>
        </p:txBody>
      </p:sp>
      <p:sp>
        <p:nvSpPr>
          <p:cNvPr id="21" name="Rounded Rectangle 20">
            <a:hlinkClick action="ppaction://hlinksldjump" r:id="rId6"/>
          </p:cNvPr>
          <p:cNvSpPr/>
          <p:nvPr/>
        </p:nvSpPr>
        <p:spPr>
          <a:xfrm>
            <a:off x="10972800" y="6400800"/>
            <a:ext cx="868680" cy="329184"/>
          </a:xfrm>
          <a:prstGeom prst="roundRect">
            <a:avLst/>
          </a:prstGeom>
          <a:solidFill>
            <a:srgbClr val="0A6CFF"/>
          </a:solidFill>
          <a:ln>
            <a:solidFill>
              <a:srgbClr val="004CC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FFFFFF"/>
                </a:solidFill>
                <a:latin typeface="Segoe UI"/>
              </a:defRPr>
            </a:pPr>
            <a:r>
              <a:t>Next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4F8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566928"/>
          </a:xfrm>
          <a:prstGeom prst="rect">
            <a:avLst/>
          </a:prstGeom>
          <a:solidFill>
            <a:srgbClr val="E8EE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566928"/>
            <a:ext cx="12188952" cy="18288"/>
          </a:xfrm>
          <a:prstGeom prst="rect">
            <a:avLst/>
          </a:prstGeom>
          <a:solidFill>
            <a:srgbClr val="C1D5F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658368" y="91440"/>
            <a:ext cx="2514600" cy="301752"/>
          </a:xfrm>
          <a:prstGeom prst="roundRect">
            <a:avLst/>
          </a:prstGeom>
          <a:solidFill>
            <a:srgbClr val="EAF1FF"/>
          </a:solidFill>
          <a:ln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840" b="1">
                <a:solidFill>
                  <a:srgbClr val="004CC2"/>
                </a:solidFill>
              </a:defRPr>
            </a:pPr>
            <a:r>
              <a:t>BRAMA School CyberCulture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368" y="457200"/>
            <a:ext cx="1088136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900" b="1">
                <a:solidFill>
                  <a:srgbClr val="0F1F3D"/>
                </a:solidFill>
                <a:latin typeface="Segoe UI"/>
              </a:defRPr>
            </a:pPr>
            <a:r>
              <a:t>Security and Ethics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6656" y="932688"/>
            <a:ext cx="10698480" cy="4206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50">
                <a:solidFill>
                  <a:srgbClr val="5A6F93"/>
                </a:solidFill>
                <a:latin typeface="Segoe UI"/>
              </a:defRPr>
            </a:pPr>
            <a:r>
              <a:t>Protection system, not mass surveillance.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77240" y="1417320"/>
            <a:ext cx="5257800" cy="406908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lIns="146304" rIns="146304" tIns="109728" bIns="73152"/>
          <a:lstStyle/>
          <a:p>
            <a:pPr algn="ctr">
              <a:defRPr b="1" sz="1300">
                <a:solidFill>
                  <a:srgbClr val="0F1F3D"/>
                </a:solidFill>
                <a:latin typeface="Segoe UI"/>
              </a:defRPr>
            </a:pPr>
            <a:r>
              <a:t>Principles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data minimization and pseudonymization;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Human-in-the-loop;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RBAC and action audit;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GDPR and child-rights compliance.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86968" y="1508760"/>
            <a:ext cx="530352" cy="73152"/>
          </a:xfrm>
          <a:prstGeom prst="roundRect">
            <a:avLst/>
          </a:prstGeom>
          <a:solidFill>
            <a:srgbClr val="004CC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ounded Rectangle 8"/>
          <p:cNvSpPr/>
          <p:nvPr/>
        </p:nvSpPr>
        <p:spPr>
          <a:xfrm>
            <a:off x="6217920" y="1417320"/>
            <a:ext cx="5349240" cy="406908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lIns="146304" rIns="146304" tIns="109728" bIns="73152"/>
          <a:lstStyle/>
          <a:p>
            <a:pPr algn="ctr">
              <a:defRPr b="1" sz="1300">
                <a:solidFill>
                  <a:srgbClr val="0F1F3D"/>
                </a:solidFill>
                <a:latin typeface="Segoe UI"/>
              </a:defRPr>
            </a:pPr>
            <a:r>
              <a:t>What the system does not do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does not run total surveillance;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does not make autonomous punitive decisions;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does not expose sensitive data without legal basis.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327648" y="1508760"/>
            <a:ext cx="530352" cy="73152"/>
          </a:xfrm>
          <a:prstGeom prst="round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8348471" y="694944"/>
            <a:ext cx="3035808" cy="1554480"/>
          </a:xfrm>
          <a:prstGeom prst="roundRect">
            <a:avLst/>
          </a:prstGeom>
          <a:solidFill>
            <a:srgbClr val="EAF1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Rounded Rectangle 11"/>
          <p:cNvSpPr/>
          <p:nvPr/>
        </p:nvSpPr>
        <p:spPr>
          <a:xfrm>
            <a:off x="8321040" y="658368"/>
            <a:ext cx="3035808" cy="155448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3" name="Picture 12" descr="16-security-ethic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5904" y="713232"/>
            <a:ext cx="2926079" cy="1444752"/>
          </a:xfrm>
          <a:prstGeom prst="rect">
            <a:avLst/>
          </a:prstGeom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8375904" y="713232"/>
            <a:ext cx="2926079" cy="45720"/>
          </a:xfrm>
          <a:prstGeom prst="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Rounded Rectangle 14">
            <a:hlinkClick action="ppaction://hlinksldjump" r:id="rId4"/>
          </p:cNvPr>
          <p:cNvSpPr/>
          <p:nvPr/>
        </p:nvSpPr>
        <p:spPr>
          <a:xfrm>
            <a:off x="9189720" y="6400800"/>
            <a:ext cx="822960" cy="329184"/>
          </a:xfrm>
          <a:prstGeom prst="roundRect">
            <a:avLst/>
          </a:prstGeom>
          <a:solidFill>
            <a:srgbClr val="FFFFFF"/>
          </a:solidFill>
          <a:ln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004CC2"/>
                </a:solidFill>
                <a:latin typeface="Segoe UI"/>
              </a:defRPr>
            </a:pPr>
            <a:r>
              <a:t>Menu</a:t>
            </a:r>
          </a:p>
        </p:txBody>
      </p:sp>
      <p:sp>
        <p:nvSpPr>
          <p:cNvPr id="16" name="Rounded Rectangle 15">
            <a:hlinkClick action="ppaction://hlinksldjump" r:id="rId5"/>
          </p:cNvPr>
          <p:cNvSpPr/>
          <p:nvPr/>
        </p:nvSpPr>
        <p:spPr>
          <a:xfrm>
            <a:off x="10058400" y="6400800"/>
            <a:ext cx="868680" cy="329184"/>
          </a:xfrm>
          <a:prstGeom prst="roundRect">
            <a:avLst/>
          </a:prstGeom>
          <a:solidFill>
            <a:srgbClr val="FFFFFF"/>
          </a:solidFill>
          <a:ln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004CC2"/>
                </a:solidFill>
                <a:latin typeface="Segoe UI"/>
              </a:defRPr>
            </a:pPr>
            <a:r>
              <a:t>Back</a:t>
            </a:r>
          </a:p>
        </p:txBody>
      </p:sp>
      <p:sp>
        <p:nvSpPr>
          <p:cNvPr id="17" name="Rounded Rectangle 16">
            <a:hlinkClick action="ppaction://hlinksldjump" r:id="rId6"/>
          </p:cNvPr>
          <p:cNvSpPr/>
          <p:nvPr/>
        </p:nvSpPr>
        <p:spPr>
          <a:xfrm>
            <a:off x="10972800" y="6400800"/>
            <a:ext cx="868680" cy="329184"/>
          </a:xfrm>
          <a:prstGeom prst="roundRect">
            <a:avLst/>
          </a:prstGeom>
          <a:solidFill>
            <a:srgbClr val="0A6CFF"/>
          </a:solidFill>
          <a:ln>
            <a:solidFill>
              <a:srgbClr val="004CC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FFFFFF"/>
                </a:solidFill>
                <a:latin typeface="Segoe UI"/>
              </a:defRPr>
            </a:pPr>
            <a:r>
              <a:t>Next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4F8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566928"/>
          </a:xfrm>
          <a:prstGeom prst="rect">
            <a:avLst/>
          </a:prstGeom>
          <a:solidFill>
            <a:srgbClr val="E8EE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566928"/>
            <a:ext cx="12188952" cy="18288"/>
          </a:xfrm>
          <a:prstGeom prst="rect">
            <a:avLst/>
          </a:prstGeom>
          <a:solidFill>
            <a:srgbClr val="C1D5F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658368" y="91440"/>
            <a:ext cx="2514600" cy="301752"/>
          </a:xfrm>
          <a:prstGeom prst="roundRect">
            <a:avLst/>
          </a:prstGeom>
          <a:solidFill>
            <a:srgbClr val="EAF1FF"/>
          </a:solidFill>
          <a:ln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840" b="1">
                <a:solidFill>
                  <a:srgbClr val="004CC2"/>
                </a:solidFill>
              </a:defRPr>
            </a:pPr>
            <a:r>
              <a:t>BRAMA School CyberCulture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368" y="457200"/>
            <a:ext cx="1088136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900" b="1">
                <a:solidFill>
                  <a:srgbClr val="0F1F3D"/>
                </a:solidFill>
                <a:latin typeface="Segoe UI"/>
              </a:defRPr>
            </a:pPr>
            <a:r>
              <a:t>Closing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6656" y="932688"/>
            <a:ext cx="10698480" cy="4206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50">
                <a:solidFill>
                  <a:srgbClr val="5A6F93"/>
                </a:solidFill>
                <a:latin typeface="Segoe UI"/>
              </a:defRPr>
            </a:pPr>
            <a:r>
              <a:t>Decision package ready for immediate controlled launch.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005840" y="1645920"/>
            <a:ext cx="10149840" cy="361188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lIns="146304" rIns="146304" tIns="109728" bIns="73152"/>
          <a:lstStyle/>
          <a:p>
            <a:pPr algn="ctr">
              <a:defRPr b="1" sz="1300">
                <a:solidFill>
                  <a:srgbClr val="0F1F3D"/>
                </a:solidFill>
                <a:latin typeface="Segoe UI"/>
              </a:defRPr>
            </a:pPr>
            <a:r>
              <a:t>What is approved today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Phase 1 start and control schedule;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funding and reporting framework;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RACI accountability for contours;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date of first governance review.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115568" y="1737360"/>
            <a:ext cx="530352" cy="73152"/>
          </a:xfrm>
          <a:prstGeom prst="round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ounded Rectangle 8"/>
          <p:cNvSpPr/>
          <p:nvPr/>
        </p:nvSpPr>
        <p:spPr>
          <a:xfrm>
            <a:off x="1097280" y="5486400"/>
            <a:ext cx="3017520" cy="86868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146304" tIns="109728"/>
          <a:lstStyle/>
          <a:p>
            <a:pPr algn="ctr">
              <a:defRPr sz="1800" b="1">
                <a:solidFill>
                  <a:srgbClr val="0F1F3D"/>
                </a:solidFill>
                <a:latin typeface="Segoe UI"/>
              </a:defRPr>
            </a:pPr>
            <a:r>
              <a:t>T+7</a:t>
            </a:r>
          </a:p>
          <a:p>
            <a:pPr>
              <a:defRPr sz="940">
                <a:solidFill>
                  <a:srgbClr val="5A6F93"/>
                </a:solidFill>
                <a:latin typeface="Segoe UI"/>
              </a:defRPr>
            </a:pPr>
            <a:r>
              <a:t>formal launch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97280" y="5486400"/>
            <a:ext cx="3017520" cy="73152"/>
          </a:xfrm>
          <a:prstGeom prst="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4480560" y="5486400"/>
            <a:ext cx="3017520" cy="86868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146304" tIns="109728"/>
          <a:lstStyle/>
          <a:p>
            <a:pPr algn="ctr">
              <a:defRPr sz="1800" b="1">
                <a:solidFill>
                  <a:srgbClr val="0F1F3D"/>
                </a:solidFill>
                <a:latin typeface="Segoe UI"/>
              </a:defRPr>
            </a:pPr>
            <a:r>
              <a:t>T+30</a:t>
            </a:r>
          </a:p>
          <a:p>
            <a:pPr>
              <a:defRPr sz="940">
                <a:solidFill>
                  <a:srgbClr val="5A6F93"/>
                </a:solidFill>
                <a:latin typeface="Segoe UI"/>
              </a:defRPr>
            </a:pPr>
            <a:r>
              <a:t>first review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480560" y="5486400"/>
            <a:ext cx="3017520" cy="73152"/>
          </a:xfrm>
          <a:prstGeom prst="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Rounded Rectangle 12"/>
          <p:cNvSpPr/>
          <p:nvPr/>
        </p:nvSpPr>
        <p:spPr>
          <a:xfrm>
            <a:off x="7863840" y="5486400"/>
            <a:ext cx="3017520" cy="86868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146304" tIns="109728"/>
          <a:lstStyle/>
          <a:p>
            <a:pPr algn="ctr">
              <a:defRPr sz="1800" b="1">
                <a:solidFill>
                  <a:srgbClr val="0F1F3D"/>
                </a:solidFill>
                <a:latin typeface="Segoe UI"/>
              </a:defRPr>
            </a:pPr>
            <a:r>
              <a:t>T+90</a:t>
            </a:r>
          </a:p>
          <a:p>
            <a:pPr>
              <a:defRPr sz="940">
                <a:solidFill>
                  <a:srgbClr val="5A6F93"/>
                </a:solidFill>
                <a:latin typeface="Segoe UI"/>
              </a:defRPr>
            </a:pPr>
            <a:r>
              <a:t>interim KPI report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863840" y="5486400"/>
            <a:ext cx="3017520" cy="73152"/>
          </a:xfrm>
          <a:prstGeom prst="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Rounded Rectangle 14"/>
          <p:cNvSpPr/>
          <p:nvPr/>
        </p:nvSpPr>
        <p:spPr>
          <a:xfrm>
            <a:off x="8348471" y="694944"/>
            <a:ext cx="3035808" cy="1554480"/>
          </a:xfrm>
          <a:prstGeom prst="roundRect">
            <a:avLst/>
          </a:prstGeom>
          <a:solidFill>
            <a:srgbClr val="EAF1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Rounded Rectangle 15"/>
          <p:cNvSpPr/>
          <p:nvPr/>
        </p:nvSpPr>
        <p:spPr>
          <a:xfrm>
            <a:off x="8321040" y="658368"/>
            <a:ext cx="3035808" cy="155448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7" name="Picture 16" descr="17-closi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5904" y="713232"/>
            <a:ext cx="2926079" cy="1444752"/>
          </a:xfrm>
          <a:prstGeom prst="rect">
            <a:avLst/>
          </a:prstGeom>
          <a:ln>
            <a:noFill/>
          </a:ln>
        </p:spPr>
      </p:pic>
      <p:sp>
        <p:nvSpPr>
          <p:cNvPr id="18" name="Rectangle 17"/>
          <p:cNvSpPr/>
          <p:nvPr/>
        </p:nvSpPr>
        <p:spPr>
          <a:xfrm>
            <a:off x="8375904" y="713232"/>
            <a:ext cx="2926079" cy="45720"/>
          </a:xfrm>
          <a:prstGeom prst="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Rounded Rectangle 18">
            <a:hlinkClick action="ppaction://hlinksldjump" r:id="rId4"/>
          </p:cNvPr>
          <p:cNvSpPr/>
          <p:nvPr/>
        </p:nvSpPr>
        <p:spPr>
          <a:xfrm>
            <a:off x="9189720" y="6400800"/>
            <a:ext cx="822960" cy="329184"/>
          </a:xfrm>
          <a:prstGeom prst="roundRect">
            <a:avLst/>
          </a:prstGeom>
          <a:solidFill>
            <a:srgbClr val="FFFFFF"/>
          </a:solidFill>
          <a:ln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004CC2"/>
                </a:solidFill>
                <a:latin typeface="Segoe UI"/>
              </a:defRPr>
            </a:pPr>
            <a:r>
              <a:t>Menu</a:t>
            </a:r>
          </a:p>
        </p:txBody>
      </p:sp>
      <p:sp>
        <p:nvSpPr>
          <p:cNvPr id="20" name="Rounded Rectangle 19">
            <a:hlinkClick action="ppaction://hlinksldjump" r:id="rId5"/>
          </p:cNvPr>
          <p:cNvSpPr/>
          <p:nvPr/>
        </p:nvSpPr>
        <p:spPr>
          <a:xfrm>
            <a:off x="10058400" y="6400800"/>
            <a:ext cx="868680" cy="329184"/>
          </a:xfrm>
          <a:prstGeom prst="roundRect">
            <a:avLst/>
          </a:prstGeom>
          <a:solidFill>
            <a:srgbClr val="FFFFFF"/>
          </a:solidFill>
          <a:ln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004CC2"/>
                </a:solidFill>
                <a:latin typeface="Segoe UI"/>
              </a:defRPr>
            </a:pPr>
            <a:r>
              <a:t>Back</a:t>
            </a:r>
          </a:p>
        </p:txBody>
      </p:sp>
      <p:sp>
        <p:nvSpPr>
          <p:cNvPr id="21" name="Rounded Rectangle 20">
            <a:hlinkClick action="ppaction://hlinksldjump" r:id="rId6"/>
          </p:cNvPr>
          <p:cNvSpPr/>
          <p:nvPr/>
        </p:nvSpPr>
        <p:spPr>
          <a:xfrm>
            <a:off x="10972800" y="6400800"/>
            <a:ext cx="868680" cy="329184"/>
          </a:xfrm>
          <a:prstGeom prst="roundRect">
            <a:avLst/>
          </a:prstGeom>
          <a:solidFill>
            <a:srgbClr val="0A6CFF"/>
          </a:solidFill>
          <a:ln>
            <a:solidFill>
              <a:srgbClr val="004CC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FFFFFF"/>
                </a:solidFill>
                <a:latin typeface="Segoe UI"/>
              </a:defRPr>
            </a:pPr>
            <a:r>
              <a:t>Next</a:t>
            </a:r>
          </a:p>
        </p:txBody>
      </p:sp>
      <p:sp>
        <p:nvSpPr>
          <p:cNvPr id="22" name="Rounded Rectangle 21">
            <a:hlinkClick action="ppaction://hlinksldjump" r:id="rId7"/>
          </p:cNvPr>
          <p:cNvSpPr/>
          <p:nvPr/>
        </p:nvSpPr>
        <p:spPr>
          <a:xfrm>
            <a:off x="8823960" y="1170432"/>
            <a:ext cx="2331720" cy="329184"/>
          </a:xfrm>
          <a:prstGeom prst="roundRect">
            <a:avLst/>
          </a:prstGeom>
          <a:solidFill>
            <a:srgbClr val="FFFFFF"/>
          </a:solidFill>
          <a:ln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004CC2"/>
                </a:solidFill>
                <a:latin typeface="Segoe UI"/>
              </a:defRPr>
            </a:pPr>
            <a:r>
              <a:t>Partnership block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4F8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566928"/>
          </a:xfrm>
          <a:prstGeom prst="rect">
            <a:avLst/>
          </a:prstGeom>
          <a:solidFill>
            <a:srgbClr val="E8EE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566928"/>
            <a:ext cx="12188952" cy="18288"/>
          </a:xfrm>
          <a:prstGeom prst="rect">
            <a:avLst/>
          </a:prstGeom>
          <a:solidFill>
            <a:srgbClr val="C1D5F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658368" y="91440"/>
            <a:ext cx="2514600" cy="301752"/>
          </a:xfrm>
          <a:prstGeom prst="roundRect">
            <a:avLst/>
          </a:prstGeom>
          <a:solidFill>
            <a:srgbClr val="EAF1FF"/>
          </a:solidFill>
          <a:ln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840" b="1">
                <a:solidFill>
                  <a:srgbClr val="004CC2"/>
                </a:solidFill>
              </a:defRPr>
            </a:pPr>
            <a:r>
              <a:t>BRAMA School CyberCulture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368" y="457200"/>
            <a:ext cx="1088136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900" b="1">
                <a:solidFill>
                  <a:srgbClr val="0F1F3D"/>
                </a:solidFill>
                <a:latin typeface="Segoe UI"/>
              </a:defRPr>
            </a:pPr>
            <a:r>
              <a:t>Appendix Demo Overview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6656" y="932688"/>
            <a:ext cx="10698480" cy="4206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50">
                <a:solidFill>
                  <a:srgbClr val="5A6F93"/>
                </a:solidFill>
                <a:latin typeface="Segoe UI"/>
              </a:defRPr>
            </a:pPr>
            <a:r>
              <a:t>Deep demo contour: 5 slides, 10 cases (2 cases per slide).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22960" y="1554480"/>
            <a:ext cx="10607040" cy="402336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lIns="146304" rIns="146304" tIns="109728" bIns="73152"/>
          <a:lstStyle/>
          <a:p>
            <a:pPr algn="ctr">
              <a:defRPr b="1" sz="1300">
                <a:solidFill>
                  <a:srgbClr val="0F1F3D"/>
                </a:solidFill>
                <a:latin typeface="Segoe UI"/>
              </a:defRPr>
            </a:pPr>
            <a:r>
              <a:t>Appendix structure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A1: cases 01-02 (grooming / cyberbullying);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A2: cases 03-04 (phishing / fake contest);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A3: cases 05-06 (PII extraction / voice escalation);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A4: cases 07-08 (harmful content / pseudo-recruitment);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A5: cases 09-10 (social engineering / repeat-risk).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932688" y="1645920"/>
            <a:ext cx="530352" cy="73152"/>
          </a:xfrm>
          <a:prstGeom prst="roundRect">
            <a:avLst/>
          </a:prstGeom>
          <a:solidFill>
            <a:srgbClr val="004CC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ounded Rectangle 8">
            <a:hlinkClick action="ppaction://hlinksldjump" r:id="rId3"/>
          </p:cNvPr>
          <p:cNvSpPr/>
          <p:nvPr/>
        </p:nvSpPr>
        <p:spPr>
          <a:xfrm>
            <a:off x="9189720" y="6400800"/>
            <a:ext cx="822960" cy="329184"/>
          </a:xfrm>
          <a:prstGeom prst="roundRect">
            <a:avLst/>
          </a:prstGeom>
          <a:solidFill>
            <a:srgbClr val="FFFFFF"/>
          </a:solidFill>
          <a:ln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004CC2"/>
                </a:solidFill>
                <a:latin typeface="Segoe UI"/>
              </a:defRPr>
            </a:pPr>
            <a:r>
              <a:t>Menu</a:t>
            </a:r>
          </a:p>
        </p:txBody>
      </p:sp>
      <p:sp>
        <p:nvSpPr>
          <p:cNvPr id="10" name="Rounded Rectangle 9">
            <a:hlinkClick action="ppaction://hlinksldjump" r:id="rId4"/>
          </p:cNvPr>
          <p:cNvSpPr/>
          <p:nvPr/>
        </p:nvSpPr>
        <p:spPr>
          <a:xfrm>
            <a:off x="10058400" y="6400800"/>
            <a:ext cx="868680" cy="329184"/>
          </a:xfrm>
          <a:prstGeom prst="roundRect">
            <a:avLst/>
          </a:prstGeom>
          <a:solidFill>
            <a:srgbClr val="FFFFFF"/>
          </a:solidFill>
          <a:ln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004CC2"/>
                </a:solidFill>
                <a:latin typeface="Segoe UI"/>
              </a:defRPr>
            </a:pPr>
            <a:r>
              <a:t>Back</a:t>
            </a:r>
          </a:p>
        </p:txBody>
      </p:sp>
      <p:sp>
        <p:nvSpPr>
          <p:cNvPr id="11" name="Rounded Rectangle 10">
            <a:hlinkClick action="ppaction://hlinksldjump" r:id="rId5"/>
          </p:cNvPr>
          <p:cNvSpPr/>
          <p:nvPr/>
        </p:nvSpPr>
        <p:spPr>
          <a:xfrm>
            <a:off x="10972800" y="6400800"/>
            <a:ext cx="868680" cy="329184"/>
          </a:xfrm>
          <a:prstGeom prst="roundRect">
            <a:avLst/>
          </a:prstGeom>
          <a:solidFill>
            <a:srgbClr val="0A6CFF"/>
          </a:solidFill>
          <a:ln>
            <a:solidFill>
              <a:srgbClr val="004CC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FFFFFF"/>
                </a:solidFill>
                <a:latin typeface="Segoe UI"/>
              </a:defRPr>
            </a:pPr>
            <a:r>
              <a:t>Next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4F8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566928"/>
          </a:xfrm>
          <a:prstGeom prst="rect">
            <a:avLst/>
          </a:prstGeom>
          <a:solidFill>
            <a:srgbClr val="E8EE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566928"/>
            <a:ext cx="12188952" cy="18288"/>
          </a:xfrm>
          <a:prstGeom prst="rect">
            <a:avLst/>
          </a:prstGeom>
          <a:solidFill>
            <a:srgbClr val="C1D5F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658368" y="91440"/>
            <a:ext cx="2514600" cy="301752"/>
          </a:xfrm>
          <a:prstGeom prst="roundRect">
            <a:avLst/>
          </a:prstGeom>
          <a:solidFill>
            <a:srgbClr val="EAF1FF"/>
          </a:solidFill>
          <a:ln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840" b="1">
                <a:solidFill>
                  <a:srgbClr val="004CC2"/>
                </a:solidFill>
              </a:defRPr>
            </a:pPr>
            <a:r>
              <a:t>BRAMA School CyberCulture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368" y="457200"/>
            <a:ext cx="1088136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900" b="1">
                <a:solidFill>
                  <a:srgbClr val="0F1F3D"/>
                </a:solidFill>
                <a:latin typeface="Segoe UI"/>
              </a:defRPr>
            </a:pPr>
            <a:r>
              <a:t>Appendix A1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6656" y="932688"/>
            <a:ext cx="10698480" cy="4206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50">
                <a:solidFill>
                  <a:srgbClr val="5A6F93"/>
                </a:solidFill>
                <a:latin typeface="Segoe UI"/>
              </a:defRPr>
            </a:pPr>
            <a:r>
              <a:t>Detailed scenarios for deep demo.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77240" y="1325880"/>
            <a:ext cx="5303520" cy="452628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lIns="146304" rIns="146304" tIns="109728" bIns="73152"/>
          <a:lstStyle/>
          <a:p>
            <a:pPr algn="ctr">
              <a:defRPr b="1" sz="1300">
                <a:solidFill>
                  <a:srgbClr val="0F1F3D"/>
                </a:solidFill>
                <a:latin typeface="Segoe UI"/>
              </a:defRPr>
            </a:pPr>
            <a:r>
              <a:t>01 Grooming in game chat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Context: Unknown actor shifts a student from public chat to private channel.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Risk: High probability of manipulation and personal data extraction.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Flow: Guardian detects -&gt; Officer runs SOP G-01 -&gt; Senior validates closure.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86968" y="1417320"/>
            <a:ext cx="530352" cy="73152"/>
          </a:xfrm>
          <a:prstGeom prst="round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ounded Rectangle 8"/>
          <p:cNvSpPr/>
          <p:nvPr/>
        </p:nvSpPr>
        <p:spPr>
          <a:xfrm>
            <a:off x="6263640" y="1325880"/>
            <a:ext cx="5303520" cy="452628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lIns="146304" rIns="146304" tIns="109728" bIns="73152"/>
          <a:lstStyle/>
          <a:p>
            <a:pPr algn="ctr">
              <a:defRPr b="1" sz="1300">
                <a:solidFill>
                  <a:srgbClr val="0F1F3D"/>
                </a:solidFill>
                <a:latin typeface="Segoe UI"/>
              </a:defRPr>
            </a:pPr>
            <a:r>
              <a:t>02 Cyberbullying in school community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Context: Coordinated insulting messages target one student.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Risk: Psychological harm and conflict escalation.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Flow: Signal triage -&gt; moderation actions -&gt; school prevention follow-up.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373368" y="1417320"/>
            <a:ext cx="530352" cy="73152"/>
          </a:xfrm>
          <a:prstGeom prst="roundRect">
            <a:avLst/>
          </a:prstGeom>
          <a:solidFill>
            <a:srgbClr val="004CC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>
            <a:hlinkClick action="ppaction://hlinksldjump" r:id="rId3"/>
          </p:cNvPr>
          <p:cNvSpPr/>
          <p:nvPr/>
        </p:nvSpPr>
        <p:spPr>
          <a:xfrm>
            <a:off x="9189720" y="6400800"/>
            <a:ext cx="822960" cy="329184"/>
          </a:xfrm>
          <a:prstGeom prst="roundRect">
            <a:avLst/>
          </a:prstGeom>
          <a:solidFill>
            <a:srgbClr val="FFFFFF"/>
          </a:solidFill>
          <a:ln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004CC2"/>
                </a:solidFill>
                <a:latin typeface="Segoe UI"/>
              </a:defRPr>
            </a:pPr>
            <a:r>
              <a:t>Menu</a:t>
            </a:r>
          </a:p>
        </p:txBody>
      </p:sp>
      <p:sp>
        <p:nvSpPr>
          <p:cNvPr id="12" name="Rounded Rectangle 11">
            <a:hlinkClick action="ppaction://hlinksldjump" r:id="rId4"/>
          </p:cNvPr>
          <p:cNvSpPr/>
          <p:nvPr/>
        </p:nvSpPr>
        <p:spPr>
          <a:xfrm>
            <a:off x="10058400" y="6400800"/>
            <a:ext cx="868680" cy="329184"/>
          </a:xfrm>
          <a:prstGeom prst="roundRect">
            <a:avLst/>
          </a:prstGeom>
          <a:solidFill>
            <a:srgbClr val="FFFFFF"/>
          </a:solidFill>
          <a:ln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004CC2"/>
                </a:solidFill>
                <a:latin typeface="Segoe UI"/>
              </a:defRPr>
            </a:pPr>
            <a:r>
              <a:t>Back</a:t>
            </a:r>
          </a:p>
        </p:txBody>
      </p:sp>
      <p:sp>
        <p:nvSpPr>
          <p:cNvPr id="13" name="Rounded Rectangle 12">
            <a:hlinkClick action="ppaction://hlinksldjump" r:id="rId5"/>
          </p:cNvPr>
          <p:cNvSpPr/>
          <p:nvPr/>
        </p:nvSpPr>
        <p:spPr>
          <a:xfrm>
            <a:off x="10972800" y="6400800"/>
            <a:ext cx="868680" cy="329184"/>
          </a:xfrm>
          <a:prstGeom prst="roundRect">
            <a:avLst/>
          </a:prstGeom>
          <a:solidFill>
            <a:srgbClr val="0A6CFF"/>
          </a:solidFill>
          <a:ln>
            <a:solidFill>
              <a:srgbClr val="004CC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FFFFFF"/>
                </a:solidFill>
                <a:latin typeface="Segoe UI"/>
              </a:defRPr>
            </a:pPr>
            <a:r>
              <a:t>Next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4F8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566928"/>
          </a:xfrm>
          <a:prstGeom prst="rect">
            <a:avLst/>
          </a:prstGeom>
          <a:solidFill>
            <a:srgbClr val="E8EE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566928"/>
            <a:ext cx="12188952" cy="18288"/>
          </a:xfrm>
          <a:prstGeom prst="rect">
            <a:avLst/>
          </a:prstGeom>
          <a:solidFill>
            <a:srgbClr val="C1D5F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658368" y="91440"/>
            <a:ext cx="2514600" cy="301752"/>
          </a:xfrm>
          <a:prstGeom prst="roundRect">
            <a:avLst/>
          </a:prstGeom>
          <a:solidFill>
            <a:srgbClr val="EAF1FF"/>
          </a:solidFill>
          <a:ln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840" b="1">
                <a:solidFill>
                  <a:srgbClr val="004CC2"/>
                </a:solidFill>
              </a:defRPr>
            </a:pPr>
            <a:r>
              <a:t>BRAMA School CyberCulture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368" y="457200"/>
            <a:ext cx="1088136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900" b="1">
                <a:solidFill>
                  <a:srgbClr val="0F1F3D"/>
                </a:solidFill>
                <a:latin typeface="Segoe UI"/>
              </a:defRPr>
            </a:pPr>
            <a:r>
              <a:t>Problem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6656" y="932688"/>
            <a:ext cx="10698480" cy="4206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50">
                <a:solidFill>
                  <a:srgbClr val="5A6F93"/>
                </a:solidFill>
                <a:latin typeface="Segoe UI"/>
              </a:defRPr>
            </a:pPr>
            <a:r>
              <a:t>Digital risks escalate faster than current school response capacity.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40080" y="1325880"/>
            <a:ext cx="3611880" cy="434340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lIns="146304" rIns="146304" tIns="109728" bIns="73152"/>
          <a:lstStyle/>
          <a:p>
            <a:pPr algn="ctr">
              <a:defRPr b="1" sz="1300">
                <a:solidFill>
                  <a:srgbClr val="0F1F3D"/>
                </a:solidFill>
                <a:latin typeface="Segoe UI"/>
              </a:defRPr>
            </a:pPr>
            <a:r>
              <a:t>Education gap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no unified cyberculture curriculum standard;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uneven teacher/parent readiness;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fragmented learning content;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no regular validation of digital behavior maturity.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49808" y="1417320"/>
            <a:ext cx="530352" cy="73152"/>
          </a:xfrm>
          <a:prstGeom prst="round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ounded Rectangle 8"/>
          <p:cNvSpPr/>
          <p:nvPr/>
        </p:nvSpPr>
        <p:spPr>
          <a:xfrm>
            <a:off x="4480560" y="1325880"/>
            <a:ext cx="3611880" cy="434340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lIns="146304" rIns="146304" tIns="109728" bIns="73152"/>
          <a:lstStyle/>
          <a:p>
            <a:pPr algn="ctr">
              <a:defRPr b="1" sz="1300">
                <a:solidFill>
                  <a:srgbClr val="0F1F3D"/>
                </a:solidFill>
                <a:latin typeface="Segoe UI"/>
              </a:defRPr>
            </a:pPr>
            <a:r>
              <a:t>Operational gap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incidents are often detected after harm occurs;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incomplete SOP response route in schools;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delayed escalation in critical cases;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uneven workload on responsible officers.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590288" y="1417320"/>
            <a:ext cx="530352" cy="73152"/>
          </a:xfrm>
          <a:prstGeom prst="round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8321040" y="3154680"/>
            <a:ext cx="3246120" cy="251460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lIns="146304" rIns="146304" tIns="109728" bIns="73152"/>
          <a:lstStyle/>
          <a:p>
            <a:pPr algn="ctr">
              <a:defRPr b="1" sz="1300">
                <a:solidFill>
                  <a:srgbClr val="0F1F3D"/>
                </a:solidFill>
                <a:latin typeface="Segoe UI"/>
              </a:defRPr>
            </a:pPr>
            <a:r>
              <a:t>Governance gap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fragmented data for decision and reporting;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difficult phase-by-phase funding justification;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high-risk scaling without gate control.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430767" y="3246120"/>
            <a:ext cx="530352" cy="73152"/>
          </a:xfrm>
          <a:prstGeom prst="round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Rounded Rectangle 12"/>
          <p:cNvSpPr/>
          <p:nvPr/>
        </p:nvSpPr>
        <p:spPr>
          <a:xfrm>
            <a:off x="4526280" y="5897880"/>
            <a:ext cx="2331720" cy="301752"/>
          </a:xfrm>
          <a:prstGeom prst="roundRect">
            <a:avLst/>
          </a:prstGeom>
          <a:solidFill>
            <a:srgbClr val="EAF1FF"/>
          </a:solidFill>
          <a:ln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850" b="1">
                <a:solidFill>
                  <a:srgbClr val="004CC2"/>
                </a:solidFill>
                <a:latin typeface="Segoe UI"/>
              </a:defRPr>
            </a:pPr>
            <a:r>
              <a:t>heatmap: risk sources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040880" y="5897880"/>
            <a:ext cx="2011680" cy="301752"/>
          </a:xfrm>
          <a:prstGeom prst="roundRect">
            <a:avLst/>
          </a:prstGeom>
          <a:solidFill>
            <a:srgbClr val="EAF1FF"/>
          </a:solidFill>
          <a:ln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850" b="1">
                <a:solidFill>
                  <a:srgbClr val="004CC2"/>
                </a:solidFill>
                <a:latin typeface="Segoe UI"/>
              </a:defRPr>
            </a:pPr>
            <a:r>
              <a:t>SOP gap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9235440" y="5897880"/>
            <a:ext cx="2240280" cy="301752"/>
          </a:xfrm>
          <a:prstGeom prst="roundRect">
            <a:avLst/>
          </a:prstGeom>
          <a:solidFill>
            <a:srgbClr val="EAF1FF"/>
          </a:solidFill>
          <a:ln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850" b="1">
                <a:solidFill>
                  <a:srgbClr val="004CC2"/>
                </a:solidFill>
                <a:latin typeface="Segoe UI"/>
              </a:defRPr>
            </a:pPr>
            <a:r>
              <a:t>governance lag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8348471" y="1362456"/>
            <a:ext cx="3246120" cy="1691640"/>
          </a:xfrm>
          <a:prstGeom prst="roundRect">
            <a:avLst/>
          </a:prstGeom>
          <a:solidFill>
            <a:srgbClr val="EAF1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Rounded Rectangle 16"/>
          <p:cNvSpPr/>
          <p:nvPr/>
        </p:nvSpPr>
        <p:spPr>
          <a:xfrm>
            <a:off x="8321040" y="1325880"/>
            <a:ext cx="3246120" cy="169164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8" name="Picture 17" descr="02-proble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5904" y="1380744"/>
            <a:ext cx="3136391" cy="1581912"/>
          </a:xfrm>
          <a:prstGeom prst="rect">
            <a:avLst/>
          </a:prstGeom>
          <a:ln>
            <a:noFill/>
          </a:ln>
        </p:spPr>
      </p:pic>
      <p:sp>
        <p:nvSpPr>
          <p:cNvPr id="19" name="Rectangle 18"/>
          <p:cNvSpPr/>
          <p:nvPr/>
        </p:nvSpPr>
        <p:spPr>
          <a:xfrm>
            <a:off x="8375904" y="1380744"/>
            <a:ext cx="3136391" cy="45720"/>
          </a:xfrm>
          <a:prstGeom prst="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Rounded Rectangle 19"/>
          <p:cNvSpPr/>
          <p:nvPr/>
        </p:nvSpPr>
        <p:spPr>
          <a:xfrm>
            <a:off x="8412480" y="2633472"/>
            <a:ext cx="3063239" cy="256032"/>
          </a:xfrm>
          <a:prstGeom prst="roundRect">
            <a:avLst/>
          </a:prstGeom>
          <a:solidFill>
            <a:srgbClr val="FFFFFF"/>
          </a:solidFill>
          <a:ln w="762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8485632" y="2670048"/>
            <a:ext cx="295351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819" b="1">
                <a:solidFill>
                  <a:srgbClr val="004CC2"/>
                </a:solidFill>
                <a:latin typeface="Segoe UI"/>
              </a:defRPr>
            </a:pPr>
            <a:r>
              <a:t>Indicators of risky behavior in digital channels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8321040" y="3081528"/>
            <a:ext cx="3246120" cy="301752"/>
          </a:xfrm>
          <a:prstGeom prst="roundRect">
            <a:avLst/>
          </a:prstGeom>
          <a:solidFill>
            <a:srgbClr val="EAF1FF"/>
          </a:solidFill>
          <a:ln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850" b="1">
                <a:solidFill>
                  <a:srgbClr val="004CC2"/>
                </a:solidFill>
                <a:latin typeface="Segoe UI"/>
              </a:defRPr>
            </a:pPr>
            <a:r>
              <a:t>triggers: DM / phishing / manipulation / cyberbullying</a:t>
            </a:r>
          </a:p>
        </p:txBody>
      </p:sp>
      <p:sp>
        <p:nvSpPr>
          <p:cNvPr id="23" name="Rounded Rectangle 22">
            <a:hlinkClick action="ppaction://hlinksldjump" r:id="rId4"/>
          </p:cNvPr>
          <p:cNvSpPr/>
          <p:nvPr/>
        </p:nvSpPr>
        <p:spPr>
          <a:xfrm>
            <a:off x="9189720" y="6400800"/>
            <a:ext cx="822960" cy="329184"/>
          </a:xfrm>
          <a:prstGeom prst="roundRect">
            <a:avLst/>
          </a:prstGeom>
          <a:solidFill>
            <a:srgbClr val="FFFFFF"/>
          </a:solidFill>
          <a:ln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004CC2"/>
                </a:solidFill>
                <a:latin typeface="Segoe UI"/>
              </a:defRPr>
            </a:pPr>
            <a:r>
              <a:t>Menu</a:t>
            </a:r>
          </a:p>
        </p:txBody>
      </p:sp>
      <p:sp>
        <p:nvSpPr>
          <p:cNvPr id="24" name="Rounded Rectangle 23">
            <a:hlinkClick action="ppaction://hlinksldjump" r:id="rId4"/>
          </p:cNvPr>
          <p:cNvSpPr/>
          <p:nvPr/>
        </p:nvSpPr>
        <p:spPr>
          <a:xfrm>
            <a:off x="10058400" y="6400800"/>
            <a:ext cx="868680" cy="329184"/>
          </a:xfrm>
          <a:prstGeom prst="roundRect">
            <a:avLst/>
          </a:prstGeom>
          <a:solidFill>
            <a:srgbClr val="FFFFFF"/>
          </a:solidFill>
          <a:ln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004CC2"/>
                </a:solidFill>
                <a:latin typeface="Segoe UI"/>
              </a:defRPr>
            </a:pPr>
            <a:r>
              <a:t>Back</a:t>
            </a:r>
          </a:p>
        </p:txBody>
      </p:sp>
      <p:sp>
        <p:nvSpPr>
          <p:cNvPr id="25" name="Rounded Rectangle 24">
            <a:hlinkClick action="ppaction://hlinksldjump" r:id="rId5"/>
          </p:cNvPr>
          <p:cNvSpPr/>
          <p:nvPr/>
        </p:nvSpPr>
        <p:spPr>
          <a:xfrm>
            <a:off x="10972800" y="6400800"/>
            <a:ext cx="868680" cy="329184"/>
          </a:xfrm>
          <a:prstGeom prst="roundRect">
            <a:avLst/>
          </a:prstGeom>
          <a:solidFill>
            <a:srgbClr val="0A6CFF"/>
          </a:solidFill>
          <a:ln>
            <a:solidFill>
              <a:srgbClr val="004CC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FFFFFF"/>
                </a:solidFill>
                <a:latin typeface="Segoe UI"/>
              </a:defRPr>
            </a:pPr>
            <a:r>
              <a:t>Next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4F8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566928"/>
          </a:xfrm>
          <a:prstGeom prst="rect">
            <a:avLst/>
          </a:prstGeom>
          <a:solidFill>
            <a:srgbClr val="E8EE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566928"/>
            <a:ext cx="12188952" cy="18288"/>
          </a:xfrm>
          <a:prstGeom prst="rect">
            <a:avLst/>
          </a:prstGeom>
          <a:solidFill>
            <a:srgbClr val="C1D5F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658368" y="91440"/>
            <a:ext cx="2514600" cy="301752"/>
          </a:xfrm>
          <a:prstGeom prst="roundRect">
            <a:avLst/>
          </a:prstGeom>
          <a:solidFill>
            <a:srgbClr val="EAF1FF"/>
          </a:solidFill>
          <a:ln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840" b="1">
                <a:solidFill>
                  <a:srgbClr val="004CC2"/>
                </a:solidFill>
              </a:defRPr>
            </a:pPr>
            <a:r>
              <a:t>BRAMA School CyberCulture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368" y="457200"/>
            <a:ext cx="1088136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900" b="1">
                <a:solidFill>
                  <a:srgbClr val="0F1F3D"/>
                </a:solidFill>
                <a:latin typeface="Segoe UI"/>
              </a:defRPr>
            </a:pPr>
            <a:r>
              <a:t>Appendix A2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6656" y="932688"/>
            <a:ext cx="10698480" cy="4206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50">
                <a:solidFill>
                  <a:srgbClr val="5A6F93"/>
                </a:solidFill>
                <a:latin typeface="Segoe UI"/>
              </a:defRPr>
            </a:pPr>
            <a:r>
              <a:t>Detailed scenarios for deep demo.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77240" y="1325880"/>
            <a:ext cx="5303520" cy="452628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lIns="146304" rIns="146304" tIns="109728" bIns="73152"/>
          <a:lstStyle/>
          <a:p>
            <a:pPr algn="ctr">
              <a:defRPr b="1" sz="1300">
                <a:solidFill>
                  <a:srgbClr val="0F1F3D"/>
                </a:solidFill>
                <a:latin typeface="Segoe UI"/>
              </a:defRPr>
            </a:pPr>
            <a:r>
              <a:t>03 Phishing link in messenger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Context: Students receive fake-school login links.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Risk: Credential compromise and spread across class channels.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Flow: IOC detection -&gt; account protection -&gt; class anti-phishing micro-lesson.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86968" y="1417320"/>
            <a:ext cx="530352" cy="73152"/>
          </a:xfrm>
          <a:prstGeom prst="round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ounded Rectangle 8"/>
          <p:cNvSpPr/>
          <p:nvPr/>
        </p:nvSpPr>
        <p:spPr>
          <a:xfrm>
            <a:off x="6263640" y="1325880"/>
            <a:ext cx="5303520" cy="452628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lIns="146304" rIns="146304" tIns="109728" bIns="73152"/>
          <a:lstStyle/>
          <a:p>
            <a:pPr algn="ctr">
              <a:defRPr b="1" sz="1300">
                <a:solidFill>
                  <a:srgbClr val="0F1F3D"/>
                </a:solidFill>
                <a:latin typeface="Segoe UI"/>
              </a:defRPr>
            </a:pPr>
            <a:r>
              <a:t>04 Fake contest manipulation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Context: Mass campaign requests child photos and contacts.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Risk: Illicit data collection from minors.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Flow: Wave detection -&gt; warning package -&gt; parent/school instruction.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373368" y="1417320"/>
            <a:ext cx="530352" cy="73152"/>
          </a:xfrm>
          <a:prstGeom prst="roundRect">
            <a:avLst/>
          </a:prstGeom>
          <a:solidFill>
            <a:srgbClr val="004CC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>
            <a:hlinkClick action="ppaction://hlinksldjump" r:id="rId3"/>
          </p:cNvPr>
          <p:cNvSpPr/>
          <p:nvPr/>
        </p:nvSpPr>
        <p:spPr>
          <a:xfrm>
            <a:off x="9189720" y="6400800"/>
            <a:ext cx="822960" cy="329184"/>
          </a:xfrm>
          <a:prstGeom prst="roundRect">
            <a:avLst/>
          </a:prstGeom>
          <a:solidFill>
            <a:srgbClr val="FFFFFF"/>
          </a:solidFill>
          <a:ln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004CC2"/>
                </a:solidFill>
                <a:latin typeface="Segoe UI"/>
              </a:defRPr>
            </a:pPr>
            <a:r>
              <a:t>Menu</a:t>
            </a:r>
          </a:p>
        </p:txBody>
      </p:sp>
      <p:sp>
        <p:nvSpPr>
          <p:cNvPr id="12" name="Rounded Rectangle 11">
            <a:hlinkClick action="ppaction://hlinksldjump" r:id="rId4"/>
          </p:cNvPr>
          <p:cNvSpPr/>
          <p:nvPr/>
        </p:nvSpPr>
        <p:spPr>
          <a:xfrm>
            <a:off x="10058400" y="6400800"/>
            <a:ext cx="868680" cy="329184"/>
          </a:xfrm>
          <a:prstGeom prst="roundRect">
            <a:avLst/>
          </a:prstGeom>
          <a:solidFill>
            <a:srgbClr val="FFFFFF"/>
          </a:solidFill>
          <a:ln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004CC2"/>
                </a:solidFill>
                <a:latin typeface="Segoe UI"/>
              </a:defRPr>
            </a:pPr>
            <a:r>
              <a:t>Back</a:t>
            </a:r>
          </a:p>
        </p:txBody>
      </p:sp>
      <p:sp>
        <p:nvSpPr>
          <p:cNvPr id="13" name="Rounded Rectangle 12">
            <a:hlinkClick action="ppaction://hlinksldjump" r:id="rId5"/>
          </p:cNvPr>
          <p:cNvSpPr/>
          <p:nvPr/>
        </p:nvSpPr>
        <p:spPr>
          <a:xfrm>
            <a:off x="10972800" y="6400800"/>
            <a:ext cx="868680" cy="329184"/>
          </a:xfrm>
          <a:prstGeom prst="roundRect">
            <a:avLst/>
          </a:prstGeom>
          <a:solidFill>
            <a:srgbClr val="0A6CFF"/>
          </a:solidFill>
          <a:ln>
            <a:solidFill>
              <a:srgbClr val="004CC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FFFFFF"/>
                </a:solidFill>
                <a:latin typeface="Segoe UI"/>
              </a:defRPr>
            </a:pPr>
            <a:r>
              <a:t>Next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4F8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566928"/>
          </a:xfrm>
          <a:prstGeom prst="rect">
            <a:avLst/>
          </a:prstGeom>
          <a:solidFill>
            <a:srgbClr val="E8EE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566928"/>
            <a:ext cx="12188952" cy="18288"/>
          </a:xfrm>
          <a:prstGeom prst="rect">
            <a:avLst/>
          </a:prstGeom>
          <a:solidFill>
            <a:srgbClr val="C1D5F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658368" y="91440"/>
            <a:ext cx="2514600" cy="301752"/>
          </a:xfrm>
          <a:prstGeom prst="roundRect">
            <a:avLst/>
          </a:prstGeom>
          <a:solidFill>
            <a:srgbClr val="EAF1FF"/>
          </a:solidFill>
          <a:ln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840" b="1">
                <a:solidFill>
                  <a:srgbClr val="004CC2"/>
                </a:solidFill>
              </a:defRPr>
            </a:pPr>
            <a:r>
              <a:t>BRAMA School CyberCulture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368" y="457200"/>
            <a:ext cx="1088136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900" b="1">
                <a:solidFill>
                  <a:srgbClr val="0F1F3D"/>
                </a:solidFill>
                <a:latin typeface="Segoe UI"/>
              </a:defRPr>
            </a:pPr>
            <a:r>
              <a:t>Appendix A3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6656" y="932688"/>
            <a:ext cx="10698480" cy="4206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50">
                <a:solidFill>
                  <a:srgbClr val="5A6F93"/>
                </a:solidFill>
                <a:latin typeface="Segoe UI"/>
              </a:defRPr>
            </a:pPr>
            <a:r>
              <a:t>Detailed scenarios for deep demo.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77240" y="1325880"/>
            <a:ext cx="5303520" cy="452628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lIns="146304" rIns="146304" tIns="109728" bIns="73152"/>
          <a:lstStyle/>
          <a:p>
            <a:pPr algn="ctr">
              <a:defRPr b="1" sz="1300">
                <a:solidFill>
                  <a:srgbClr val="0F1F3D"/>
                </a:solidFill>
                <a:latin typeface="Segoe UI"/>
              </a:defRPr>
            </a:pPr>
            <a:r>
              <a:t>05 PII extraction attempt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Context: Actor asks for address, phone, and document images.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Risk: Data leakage and family-level fraud exposure.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Flow: Sensitive marker detection -&gt; immediate block -&gt; family checklist.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86968" y="1417320"/>
            <a:ext cx="530352" cy="73152"/>
          </a:xfrm>
          <a:prstGeom prst="round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ounded Rectangle 8"/>
          <p:cNvSpPr/>
          <p:nvPr/>
        </p:nvSpPr>
        <p:spPr>
          <a:xfrm>
            <a:off x="6263640" y="1325880"/>
            <a:ext cx="5303520" cy="452628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lIns="146304" rIns="146304" tIns="109728" bIns="73152"/>
          <a:lstStyle/>
          <a:p>
            <a:pPr algn="ctr">
              <a:defRPr b="1" sz="1300">
                <a:solidFill>
                  <a:srgbClr val="0F1F3D"/>
                </a:solidFill>
                <a:latin typeface="Segoe UI"/>
              </a:defRPr>
            </a:pPr>
            <a:r>
              <a:t>06 Toxic escalation in voice chat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Context: Direct verbal threats and humiliation in team session.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Risk: Rapid conflict escalation and offline spillover.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Flow: Evidence capture -&gt; moderation -&gt; controlled closure window.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373368" y="1417320"/>
            <a:ext cx="530352" cy="73152"/>
          </a:xfrm>
          <a:prstGeom prst="roundRect">
            <a:avLst/>
          </a:prstGeom>
          <a:solidFill>
            <a:srgbClr val="004CC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>
            <a:hlinkClick action="ppaction://hlinksldjump" r:id="rId3"/>
          </p:cNvPr>
          <p:cNvSpPr/>
          <p:nvPr/>
        </p:nvSpPr>
        <p:spPr>
          <a:xfrm>
            <a:off x="9189720" y="6400800"/>
            <a:ext cx="822960" cy="329184"/>
          </a:xfrm>
          <a:prstGeom prst="roundRect">
            <a:avLst/>
          </a:prstGeom>
          <a:solidFill>
            <a:srgbClr val="FFFFFF"/>
          </a:solidFill>
          <a:ln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004CC2"/>
                </a:solidFill>
                <a:latin typeface="Segoe UI"/>
              </a:defRPr>
            </a:pPr>
            <a:r>
              <a:t>Menu</a:t>
            </a:r>
          </a:p>
        </p:txBody>
      </p:sp>
      <p:sp>
        <p:nvSpPr>
          <p:cNvPr id="12" name="Rounded Rectangle 11">
            <a:hlinkClick action="ppaction://hlinksldjump" r:id="rId4"/>
          </p:cNvPr>
          <p:cNvSpPr/>
          <p:nvPr/>
        </p:nvSpPr>
        <p:spPr>
          <a:xfrm>
            <a:off x="10058400" y="6400800"/>
            <a:ext cx="868680" cy="329184"/>
          </a:xfrm>
          <a:prstGeom prst="roundRect">
            <a:avLst/>
          </a:prstGeom>
          <a:solidFill>
            <a:srgbClr val="FFFFFF"/>
          </a:solidFill>
          <a:ln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004CC2"/>
                </a:solidFill>
                <a:latin typeface="Segoe UI"/>
              </a:defRPr>
            </a:pPr>
            <a:r>
              <a:t>Back</a:t>
            </a:r>
          </a:p>
        </p:txBody>
      </p:sp>
      <p:sp>
        <p:nvSpPr>
          <p:cNvPr id="13" name="Rounded Rectangle 12">
            <a:hlinkClick action="ppaction://hlinksldjump" r:id="rId5"/>
          </p:cNvPr>
          <p:cNvSpPr/>
          <p:nvPr/>
        </p:nvSpPr>
        <p:spPr>
          <a:xfrm>
            <a:off x="10972800" y="6400800"/>
            <a:ext cx="868680" cy="329184"/>
          </a:xfrm>
          <a:prstGeom prst="roundRect">
            <a:avLst/>
          </a:prstGeom>
          <a:solidFill>
            <a:srgbClr val="0A6CFF"/>
          </a:solidFill>
          <a:ln>
            <a:solidFill>
              <a:srgbClr val="004CC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FFFFFF"/>
                </a:solidFill>
                <a:latin typeface="Segoe UI"/>
              </a:defRPr>
            </a:pPr>
            <a:r>
              <a:t>Next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4F8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566928"/>
          </a:xfrm>
          <a:prstGeom prst="rect">
            <a:avLst/>
          </a:prstGeom>
          <a:solidFill>
            <a:srgbClr val="E8EE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566928"/>
            <a:ext cx="12188952" cy="18288"/>
          </a:xfrm>
          <a:prstGeom prst="rect">
            <a:avLst/>
          </a:prstGeom>
          <a:solidFill>
            <a:srgbClr val="C1D5F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658368" y="91440"/>
            <a:ext cx="2514600" cy="301752"/>
          </a:xfrm>
          <a:prstGeom prst="roundRect">
            <a:avLst/>
          </a:prstGeom>
          <a:solidFill>
            <a:srgbClr val="EAF1FF"/>
          </a:solidFill>
          <a:ln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840" b="1">
                <a:solidFill>
                  <a:srgbClr val="004CC2"/>
                </a:solidFill>
              </a:defRPr>
            </a:pPr>
            <a:r>
              <a:t>BRAMA School CyberCulture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368" y="457200"/>
            <a:ext cx="1088136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900" b="1">
                <a:solidFill>
                  <a:srgbClr val="0F1F3D"/>
                </a:solidFill>
                <a:latin typeface="Segoe UI"/>
              </a:defRPr>
            </a:pPr>
            <a:r>
              <a:t>Appendix A4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6656" y="932688"/>
            <a:ext cx="10698480" cy="4206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50">
                <a:solidFill>
                  <a:srgbClr val="5A6F93"/>
                </a:solidFill>
                <a:latin typeface="Segoe UI"/>
              </a:defRPr>
            </a:pPr>
            <a:r>
              <a:t>Detailed scenarios for deep demo.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77240" y="1325880"/>
            <a:ext cx="5303520" cy="452628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lIns="146304" rIns="146304" tIns="109728" bIns="73152"/>
          <a:lstStyle/>
          <a:p>
            <a:pPr algn="ctr">
              <a:defRPr b="1" sz="1300">
                <a:solidFill>
                  <a:srgbClr val="0F1F3D"/>
                </a:solidFill>
                <a:latin typeface="Segoe UI"/>
              </a:defRPr>
            </a:pPr>
            <a:r>
              <a:t>07 Harmful content spread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Context: Students redistribute manipulative media among peers.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Risk: Normalization of unsafe behavior patterns.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Flow: Pattern detection -&gt; de-prioritize spread -&gt; corrective module.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86968" y="1417320"/>
            <a:ext cx="530352" cy="73152"/>
          </a:xfrm>
          <a:prstGeom prst="round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ounded Rectangle 8"/>
          <p:cNvSpPr/>
          <p:nvPr/>
        </p:nvSpPr>
        <p:spPr>
          <a:xfrm>
            <a:off x="6263640" y="1325880"/>
            <a:ext cx="5303520" cy="452628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lIns="146304" rIns="146304" tIns="109728" bIns="73152"/>
          <a:lstStyle/>
          <a:p>
            <a:pPr algn="ctr">
              <a:defRPr b="1" sz="1300">
                <a:solidFill>
                  <a:srgbClr val="0F1F3D"/>
                </a:solidFill>
                <a:latin typeface="Segoe UI"/>
              </a:defRPr>
            </a:pPr>
            <a:r>
              <a:t>08 Pseudo-recruitment to closed channel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Context: Teenagers are pushed into closed anonymous groups.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Risk: Recruitment risk and hidden coercion.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Flow: Signal scoring -&gt; Senior escalation -&gt; coordinated intervention.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373368" y="1417320"/>
            <a:ext cx="530352" cy="73152"/>
          </a:xfrm>
          <a:prstGeom prst="roundRect">
            <a:avLst/>
          </a:prstGeom>
          <a:solidFill>
            <a:srgbClr val="004CC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>
            <a:hlinkClick action="ppaction://hlinksldjump" r:id="rId3"/>
          </p:cNvPr>
          <p:cNvSpPr/>
          <p:nvPr/>
        </p:nvSpPr>
        <p:spPr>
          <a:xfrm>
            <a:off x="9189720" y="6400800"/>
            <a:ext cx="822960" cy="329184"/>
          </a:xfrm>
          <a:prstGeom prst="roundRect">
            <a:avLst/>
          </a:prstGeom>
          <a:solidFill>
            <a:srgbClr val="FFFFFF"/>
          </a:solidFill>
          <a:ln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004CC2"/>
                </a:solidFill>
                <a:latin typeface="Segoe UI"/>
              </a:defRPr>
            </a:pPr>
            <a:r>
              <a:t>Menu</a:t>
            </a:r>
          </a:p>
        </p:txBody>
      </p:sp>
      <p:sp>
        <p:nvSpPr>
          <p:cNvPr id="12" name="Rounded Rectangle 11">
            <a:hlinkClick action="ppaction://hlinksldjump" r:id="rId4"/>
          </p:cNvPr>
          <p:cNvSpPr/>
          <p:nvPr/>
        </p:nvSpPr>
        <p:spPr>
          <a:xfrm>
            <a:off x="10058400" y="6400800"/>
            <a:ext cx="868680" cy="329184"/>
          </a:xfrm>
          <a:prstGeom prst="roundRect">
            <a:avLst/>
          </a:prstGeom>
          <a:solidFill>
            <a:srgbClr val="FFFFFF"/>
          </a:solidFill>
          <a:ln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004CC2"/>
                </a:solidFill>
                <a:latin typeface="Segoe UI"/>
              </a:defRPr>
            </a:pPr>
            <a:r>
              <a:t>Back</a:t>
            </a:r>
          </a:p>
        </p:txBody>
      </p:sp>
      <p:sp>
        <p:nvSpPr>
          <p:cNvPr id="13" name="Rounded Rectangle 12">
            <a:hlinkClick action="ppaction://hlinksldjump" r:id="rId5"/>
          </p:cNvPr>
          <p:cNvSpPr/>
          <p:nvPr/>
        </p:nvSpPr>
        <p:spPr>
          <a:xfrm>
            <a:off x="10972800" y="6400800"/>
            <a:ext cx="868680" cy="329184"/>
          </a:xfrm>
          <a:prstGeom prst="roundRect">
            <a:avLst/>
          </a:prstGeom>
          <a:solidFill>
            <a:srgbClr val="0A6CFF"/>
          </a:solidFill>
          <a:ln>
            <a:solidFill>
              <a:srgbClr val="004CC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FFFFFF"/>
                </a:solidFill>
                <a:latin typeface="Segoe UI"/>
              </a:defRPr>
            </a:pPr>
            <a:r>
              <a:t>Next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4F8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566928"/>
          </a:xfrm>
          <a:prstGeom prst="rect">
            <a:avLst/>
          </a:prstGeom>
          <a:solidFill>
            <a:srgbClr val="E8EE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566928"/>
            <a:ext cx="12188952" cy="18288"/>
          </a:xfrm>
          <a:prstGeom prst="rect">
            <a:avLst/>
          </a:prstGeom>
          <a:solidFill>
            <a:srgbClr val="C1D5F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658368" y="91440"/>
            <a:ext cx="2514600" cy="301752"/>
          </a:xfrm>
          <a:prstGeom prst="roundRect">
            <a:avLst/>
          </a:prstGeom>
          <a:solidFill>
            <a:srgbClr val="EAF1FF"/>
          </a:solidFill>
          <a:ln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840" b="1">
                <a:solidFill>
                  <a:srgbClr val="004CC2"/>
                </a:solidFill>
              </a:defRPr>
            </a:pPr>
            <a:r>
              <a:t>BRAMA School CyberCulture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368" y="457200"/>
            <a:ext cx="1088136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900" b="1">
                <a:solidFill>
                  <a:srgbClr val="0F1F3D"/>
                </a:solidFill>
                <a:latin typeface="Segoe UI"/>
              </a:defRPr>
            </a:pPr>
            <a:r>
              <a:t>Appendix A5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6656" y="932688"/>
            <a:ext cx="10698480" cy="4206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50">
                <a:solidFill>
                  <a:srgbClr val="5A6F93"/>
                </a:solidFill>
                <a:latin typeface="Segoe UI"/>
              </a:defRPr>
            </a:pPr>
            <a:r>
              <a:t>Detailed scenarios for deep demo.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77240" y="1325880"/>
            <a:ext cx="5303520" cy="452628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lIns="146304" rIns="146304" tIns="109728" bIns="73152"/>
          <a:lstStyle/>
          <a:p>
            <a:pPr algn="ctr">
              <a:defRPr b="1" sz="1300">
                <a:solidFill>
                  <a:srgbClr val="0F1F3D"/>
                </a:solidFill>
                <a:latin typeface="Segoe UI"/>
              </a:defRPr>
            </a:pPr>
            <a:r>
              <a:t>09 Social engineering via known contact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Context: Compromised friend account sends urgent requests.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Risk: Trust-based fraud and credential theft.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Flow: Identity check -&gt; route quarantine -&gt; trust-restoration guidance.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86968" y="1417320"/>
            <a:ext cx="530352" cy="73152"/>
          </a:xfrm>
          <a:prstGeom prst="round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ounded Rectangle 8"/>
          <p:cNvSpPr/>
          <p:nvPr/>
        </p:nvSpPr>
        <p:spPr>
          <a:xfrm>
            <a:off x="6263640" y="1325880"/>
            <a:ext cx="5303520" cy="452628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lIns="146304" rIns="146304" tIns="109728" bIns="73152"/>
          <a:lstStyle/>
          <a:p>
            <a:pPr algn="ctr">
              <a:defRPr b="1" sz="1300">
                <a:solidFill>
                  <a:srgbClr val="0F1F3D"/>
                </a:solidFill>
                <a:latin typeface="Segoe UI"/>
              </a:defRPr>
            </a:pPr>
            <a:r>
              <a:t>10 Repeat risk after closure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Context: Same actor pattern appears after initial case closure.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Risk: Recurrence due to weak follow-up controls.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Flow: Repeat-risk protocol -&gt; stronger controls -&gt; extended monitoring.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373368" y="1417320"/>
            <a:ext cx="530352" cy="73152"/>
          </a:xfrm>
          <a:prstGeom prst="roundRect">
            <a:avLst/>
          </a:prstGeom>
          <a:solidFill>
            <a:srgbClr val="004CC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>
            <a:hlinkClick action="ppaction://hlinksldjump" r:id="rId3"/>
          </p:cNvPr>
          <p:cNvSpPr/>
          <p:nvPr/>
        </p:nvSpPr>
        <p:spPr>
          <a:xfrm>
            <a:off x="9189720" y="6400800"/>
            <a:ext cx="822960" cy="329184"/>
          </a:xfrm>
          <a:prstGeom prst="roundRect">
            <a:avLst/>
          </a:prstGeom>
          <a:solidFill>
            <a:srgbClr val="FFFFFF"/>
          </a:solidFill>
          <a:ln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004CC2"/>
                </a:solidFill>
                <a:latin typeface="Segoe UI"/>
              </a:defRPr>
            </a:pPr>
            <a:r>
              <a:t>Menu</a:t>
            </a:r>
          </a:p>
        </p:txBody>
      </p:sp>
      <p:sp>
        <p:nvSpPr>
          <p:cNvPr id="12" name="Rounded Rectangle 11">
            <a:hlinkClick action="ppaction://hlinksldjump" r:id="rId4"/>
          </p:cNvPr>
          <p:cNvSpPr/>
          <p:nvPr/>
        </p:nvSpPr>
        <p:spPr>
          <a:xfrm>
            <a:off x="10058400" y="6400800"/>
            <a:ext cx="868680" cy="329184"/>
          </a:xfrm>
          <a:prstGeom prst="roundRect">
            <a:avLst/>
          </a:prstGeom>
          <a:solidFill>
            <a:srgbClr val="FFFFFF"/>
          </a:solidFill>
          <a:ln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004CC2"/>
                </a:solidFill>
                <a:latin typeface="Segoe UI"/>
              </a:defRPr>
            </a:pPr>
            <a:r>
              <a:t>Back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4F8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566928"/>
          </a:xfrm>
          <a:prstGeom prst="rect">
            <a:avLst/>
          </a:prstGeom>
          <a:solidFill>
            <a:srgbClr val="E8EE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566928"/>
            <a:ext cx="12188952" cy="18288"/>
          </a:xfrm>
          <a:prstGeom prst="rect">
            <a:avLst/>
          </a:prstGeom>
          <a:solidFill>
            <a:srgbClr val="C1D5F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658368" y="91440"/>
            <a:ext cx="2514600" cy="301752"/>
          </a:xfrm>
          <a:prstGeom prst="roundRect">
            <a:avLst/>
          </a:prstGeom>
          <a:solidFill>
            <a:srgbClr val="EAF1FF"/>
          </a:solidFill>
          <a:ln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840" b="1">
                <a:solidFill>
                  <a:srgbClr val="004CC2"/>
                </a:solidFill>
              </a:defRPr>
            </a:pPr>
            <a:r>
              <a:t>BRAMA School CyberCulture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368" y="457200"/>
            <a:ext cx="1088136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900" b="1">
                <a:solidFill>
                  <a:srgbClr val="0F1F3D"/>
                </a:solidFill>
                <a:latin typeface="Segoe UI"/>
              </a:defRPr>
            </a:pPr>
            <a:r>
              <a:t>Context: Ukraine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6656" y="932688"/>
            <a:ext cx="10698480" cy="4206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50">
                <a:solidFill>
                  <a:srgbClr val="5A6F93"/>
                </a:solidFill>
                <a:latin typeface="Segoe UI"/>
              </a:defRPr>
            </a:pPr>
            <a:r>
              <a:t>A national preventive child cyber-protection system is required.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85800" y="2880360"/>
            <a:ext cx="5029200" cy="274320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lIns="146304" rIns="146304" tIns="109728" bIns="73152"/>
          <a:lstStyle/>
          <a:p>
            <a:pPr algn="ctr">
              <a:defRPr b="1" sz="1300">
                <a:solidFill>
                  <a:srgbClr val="0F1F3D"/>
                </a:solidFill>
                <a:latin typeface="Segoe UI"/>
              </a:defRPr>
            </a:pPr>
            <a:r>
              <a:t>Context factors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increasing incident intensity in school-age groups;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high exposure to manipulation, grooming, and phishing;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need for an integrated education + AI + human decision model;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critical need for early detection and regulated response.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95528" y="2971800"/>
            <a:ext cx="530352" cy="73152"/>
          </a:xfrm>
          <a:prstGeom prst="round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graphicFrame>
        <p:nvGraphicFramePr>
          <p:cNvPr id="9" name="Chart 8"/>
          <p:cNvGraphicFramePr>
            <a:graphicFrameLocks noGrp="1"/>
          </p:cNvGraphicFramePr>
          <p:nvPr/>
        </p:nvGraphicFramePr>
        <p:xfrm>
          <a:off x="5897880" y="1417320"/>
          <a:ext cx="5532120" cy="352044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5897880" y="5084064"/>
            <a:ext cx="2057400" cy="301752"/>
          </a:xfrm>
          <a:prstGeom prst="roundRect">
            <a:avLst/>
          </a:prstGeom>
          <a:solidFill>
            <a:srgbClr val="EAF1FF"/>
          </a:solidFill>
          <a:ln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850" b="1">
                <a:solidFill>
                  <a:srgbClr val="004CC2"/>
                </a:solidFill>
                <a:latin typeface="Segoe UI"/>
              </a:defRPr>
            </a:pPr>
            <a:r>
              <a:t>bar chart: risk contours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046720" y="5084064"/>
            <a:ext cx="1828800" cy="301752"/>
          </a:xfrm>
          <a:prstGeom prst="roundRect">
            <a:avLst/>
          </a:prstGeom>
          <a:solidFill>
            <a:srgbClr val="EAF1FF"/>
          </a:solidFill>
          <a:ln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850" b="1">
                <a:solidFill>
                  <a:srgbClr val="004CC2"/>
                </a:solidFill>
                <a:latin typeface="Segoe UI"/>
              </a:defRPr>
            </a:pPr>
            <a:r>
              <a:t>SLA control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9966960" y="5084064"/>
            <a:ext cx="1508760" cy="301752"/>
          </a:xfrm>
          <a:prstGeom prst="roundRect">
            <a:avLst/>
          </a:prstGeom>
          <a:solidFill>
            <a:srgbClr val="EAF1FF"/>
          </a:solidFill>
          <a:ln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850" b="1">
                <a:solidFill>
                  <a:srgbClr val="004CC2"/>
                </a:solidFill>
                <a:latin typeface="Segoe UI"/>
              </a:defRPr>
            </a:pPr>
            <a:r>
              <a:t>KPI trend</a:t>
            </a:r>
          </a:p>
        </p:txBody>
      </p:sp>
      <p:sp>
        <p:nvSpPr>
          <p:cNvPr id="13" name="Oval 12"/>
          <p:cNvSpPr/>
          <p:nvPr/>
        </p:nvSpPr>
        <p:spPr>
          <a:xfrm>
            <a:off x="5897880" y="5029200"/>
            <a:ext cx="365760" cy="365760"/>
          </a:xfrm>
          <a:prstGeom prst="ellipse">
            <a:avLst/>
          </a:prstGeom>
          <a:solidFill>
            <a:srgbClr val="EAF1FF"/>
          </a:solidFill>
          <a:ln>
            <a:solidFill>
              <a:srgbClr val="004CC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850" b="1">
                <a:solidFill>
                  <a:srgbClr val="004CC2"/>
                </a:solidFill>
                <a:latin typeface="Segoe UI"/>
              </a:defRPr>
            </a:pPr>
            <a:r>
              <a:t>R</a:t>
            </a:r>
          </a:p>
        </p:txBody>
      </p:sp>
      <p:sp>
        <p:nvSpPr>
          <p:cNvPr id="14" name="Oval 13"/>
          <p:cNvSpPr/>
          <p:nvPr/>
        </p:nvSpPr>
        <p:spPr>
          <a:xfrm>
            <a:off x="8046720" y="5029200"/>
            <a:ext cx="365760" cy="365760"/>
          </a:xfrm>
          <a:prstGeom prst="ellipse">
            <a:avLst/>
          </a:prstGeom>
          <a:solidFill>
            <a:srgbClr val="EAF1FF"/>
          </a:solidFill>
          <a:ln>
            <a:solidFill>
              <a:srgbClr val="004CC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850" b="1">
                <a:solidFill>
                  <a:srgbClr val="004CC2"/>
                </a:solidFill>
                <a:latin typeface="Segoe UI"/>
              </a:defRPr>
            </a:pPr>
            <a:r>
              <a:t>S</a:t>
            </a:r>
          </a:p>
        </p:txBody>
      </p:sp>
      <p:sp>
        <p:nvSpPr>
          <p:cNvPr id="15" name="Oval 14"/>
          <p:cNvSpPr/>
          <p:nvPr/>
        </p:nvSpPr>
        <p:spPr>
          <a:xfrm>
            <a:off x="9966960" y="5029200"/>
            <a:ext cx="365760" cy="365760"/>
          </a:xfrm>
          <a:prstGeom prst="ellipse">
            <a:avLst/>
          </a:prstGeom>
          <a:solidFill>
            <a:srgbClr val="EAF1FF"/>
          </a:solidFill>
          <a:ln>
            <a:solidFill>
              <a:srgbClr val="004CC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850" b="1">
                <a:solidFill>
                  <a:srgbClr val="004CC2"/>
                </a:solidFill>
                <a:latin typeface="Segoe UI"/>
              </a:defRPr>
            </a:pPr>
            <a:r>
              <a:t>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13232" y="1453896"/>
            <a:ext cx="2606040" cy="1325880"/>
          </a:xfrm>
          <a:prstGeom prst="roundRect">
            <a:avLst/>
          </a:prstGeom>
          <a:solidFill>
            <a:srgbClr val="EAF1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Rounded Rectangle 16"/>
          <p:cNvSpPr/>
          <p:nvPr/>
        </p:nvSpPr>
        <p:spPr>
          <a:xfrm>
            <a:off x="685800" y="1417320"/>
            <a:ext cx="2606040" cy="132588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8" name="Picture 17" descr="03-contex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664" y="1472184"/>
            <a:ext cx="2496312" cy="1216152"/>
          </a:xfrm>
          <a:prstGeom prst="rect">
            <a:avLst/>
          </a:prstGeom>
          <a:ln>
            <a:noFill/>
          </a:ln>
        </p:spPr>
      </p:pic>
      <p:sp>
        <p:nvSpPr>
          <p:cNvPr id="19" name="Rectangle 18"/>
          <p:cNvSpPr/>
          <p:nvPr/>
        </p:nvSpPr>
        <p:spPr>
          <a:xfrm>
            <a:off x="740664" y="1472184"/>
            <a:ext cx="2496312" cy="45720"/>
          </a:xfrm>
          <a:prstGeom prst="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Rounded Rectangle 19"/>
          <p:cNvSpPr/>
          <p:nvPr/>
        </p:nvSpPr>
        <p:spPr>
          <a:xfrm>
            <a:off x="777240" y="2359152"/>
            <a:ext cx="2423160" cy="256032"/>
          </a:xfrm>
          <a:prstGeom prst="roundRect">
            <a:avLst/>
          </a:prstGeom>
          <a:solidFill>
            <a:srgbClr val="FFFFFF"/>
          </a:solidFill>
          <a:ln w="762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850392" y="2395728"/>
            <a:ext cx="231343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819" b="1">
                <a:solidFill>
                  <a:srgbClr val="004CC2"/>
                </a:solidFill>
                <a:latin typeface="Segoe UI"/>
              </a:defRPr>
            </a:pPr>
            <a:r>
              <a:t>Student digital exposure to risky channels</a:t>
            </a:r>
          </a:p>
        </p:txBody>
      </p:sp>
      <p:sp>
        <p:nvSpPr>
          <p:cNvPr id="22" name="Rounded Rectangle 21">
            <a:hlinkClick action="ppaction://hlinksldjump" r:id="rId5"/>
          </p:cNvPr>
          <p:cNvSpPr/>
          <p:nvPr/>
        </p:nvSpPr>
        <p:spPr>
          <a:xfrm>
            <a:off x="9189720" y="6400800"/>
            <a:ext cx="822960" cy="329184"/>
          </a:xfrm>
          <a:prstGeom prst="roundRect">
            <a:avLst/>
          </a:prstGeom>
          <a:solidFill>
            <a:srgbClr val="FFFFFF"/>
          </a:solidFill>
          <a:ln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004CC2"/>
                </a:solidFill>
                <a:latin typeface="Segoe UI"/>
              </a:defRPr>
            </a:pPr>
            <a:r>
              <a:t>Menu</a:t>
            </a:r>
          </a:p>
        </p:txBody>
      </p:sp>
      <p:sp>
        <p:nvSpPr>
          <p:cNvPr id="23" name="Rounded Rectangle 22">
            <a:hlinkClick action="ppaction://hlinksldjump" r:id="rId6"/>
          </p:cNvPr>
          <p:cNvSpPr/>
          <p:nvPr/>
        </p:nvSpPr>
        <p:spPr>
          <a:xfrm>
            <a:off x="10058400" y="6400800"/>
            <a:ext cx="868680" cy="329184"/>
          </a:xfrm>
          <a:prstGeom prst="roundRect">
            <a:avLst/>
          </a:prstGeom>
          <a:solidFill>
            <a:srgbClr val="FFFFFF"/>
          </a:solidFill>
          <a:ln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004CC2"/>
                </a:solidFill>
                <a:latin typeface="Segoe UI"/>
              </a:defRPr>
            </a:pPr>
            <a:r>
              <a:t>Back</a:t>
            </a:r>
          </a:p>
        </p:txBody>
      </p:sp>
      <p:sp>
        <p:nvSpPr>
          <p:cNvPr id="24" name="Rounded Rectangle 23">
            <a:hlinkClick action="ppaction://hlinksldjump" r:id="rId7"/>
          </p:cNvPr>
          <p:cNvSpPr/>
          <p:nvPr/>
        </p:nvSpPr>
        <p:spPr>
          <a:xfrm>
            <a:off x="10972800" y="6400800"/>
            <a:ext cx="868680" cy="329184"/>
          </a:xfrm>
          <a:prstGeom prst="roundRect">
            <a:avLst/>
          </a:prstGeom>
          <a:solidFill>
            <a:srgbClr val="0A6CFF"/>
          </a:solidFill>
          <a:ln>
            <a:solidFill>
              <a:srgbClr val="004CC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FFFFFF"/>
                </a:solidFill>
                <a:latin typeface="Segoe UI"/>
              </a:defRPr>
            </a:pPr>
            <a:r>
              <a:t>Next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4F8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566928"/>
          </a:xfrm>
          <a:prstGeom prst="rect">
            <a:avLst/>
          </a:prstGeom>
          <a:solidFill>
            <a:srgbClr val="E8EE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566928"/>
            <a:ext cx="12188952" cy="18288"/>
          </a:xfrm>
          <a:prstGeom prst="rect">
            <a:avLst/>
          </a:prstGeom>
          <a:solidFill>
            <a:srgbClr val="C1D5F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658368" y="91440"/>
            <a:ext cx="2514600" cy="301752"/>
          </a:xfrm>
          <a:prstGeom prst="roundRect">
            <a:avLst/>
          </a:prstGeom>
          <a:solidFill>
            <a:srgbClr val="EAF1FF"/>
          </a:solidFill>
          <a:ln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840" b="1">
                <a:solidFill>
                  <a:srgbClr val="004CC2"/>
                </a:solidFill>
              </a:defRPr>
            </a:pPr>
            <a:r>
              <a:t>BRAMA School CyberCulture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368" y="457200"/>
            <a:ext cx="1088136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900" b="1">
                <a:solidFill>
                  <a:srgbClr val="0F1F3D"/>
                </a:solidFill>
                <a:latin typeface="Segoe UI"/>
              </a:defRPr>
            </a:pPr>
            <a:r>
              <a:t>Solution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6656" y="932688"/>
            <a:ext cx="10698480" cy="4206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50">
                <a:solidFill>
                  <a:srgbClr val="5A6F93"/>
                </a:solidFill>
                <a:latin typeface="Segoe UI"/>
              </a:defRPr>
            </a:pPr>
            <a:r>
              <a:t>BRAMA School CyberCulture as a unified prevention and response system.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77240" y="2331720"/>
            <a:ext cx="2011680" cy="960120"/>
          </a:xfrm>
          <a:prstGeom prst="roundRect">
            <a:avLst/>
          </a:prstGeom>
          <a:solidFill>
            <a:srgbClr val="F7FAFF"/>
          </a:solidFill>
          <a:ln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b="1" sz="1250">
                <a:solidFill>
                  <a:srgbClr val="0F1F3D"/>
                </a:solidFill>
              </a:defRPr>
            </a:pPr>
            <a:r>
              <a:t>Learning</a:t>
            </a:r>
          </a:p>
        </p:txBody>
      </p:sp>
      <p:sp>
        <p:nvSpPr>
          <p:cNvPr id="8" name="Chevron 7"/>
          <p:cNvSpPr/>
          <p:nvPr/>
        </p:nvSpPr>
        <p:spPr>
          <a:xfrm>
            <a:off x="2651760" y="2496312"/>
            <a:ext cx="310896" cy="493776"/>
          </a:xfrm>
          <a:prstGeom prst="chevron">
            <a:avLst/>
          </a:prstGeom>
          <a:solidFill>
            <a:srgbClr val="004CC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ounded Rectangle 8"/>
          <p:cNvSpPr/>
          <p:nvPr/>
        </p:nvSpPr>
        <p:spPr>
          <a:xfrm>
            <a:off x="3017520" y="2331720"/>
            <a:ext cx="2011680" cy="960120"/>
          </a:xfrm>
          <a:prstGeom prst="roundRect">
            <a:avLst/>
          </a:prstGeom>
          <a:solidFill>
            <a:srgbClr val="F7FAFF"/>
          </a:solidFill>
          <a:ln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b="1" sz="1250">
                <a:solidFill>
                  <a:srgbClr val="0F1F3D"/>
                </a:solidFill>
              </a:defRPr>
            </a:pPr>
            <a:r>
              <a:t>Awareness</a:t>
            </a:r>
          </a:p>
        </p:txBody>
      </p:sp>
      <p:sp>
        <p:nvSpPr>
          <p:cNvPr id="10" name="Chevron 9"/>
          <p:cNvSpPr/>
          <p:nvPr/>
        </p:nvSpPr>
        <p:spPr>
          <a:xfrm>
            <a:off x="4892040" y="2496312"/>
            <a:ext cx="310896" cy="493776"/>
          </a:xfrm>
          <a:prstGeom prst="chevron">
            <a:avLst/>
          </a:prstGeom>
          <a:solidFill>
            <a:srgbClr val="004CC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5257800" y="2331720"/>
            <a:ext cx="2011680" cy="960120"/>
          </a:xfrm>
          <a:prstGeom prst="roundRect">
            <a:avLst/>
          </a:prstGeom>
          <a:solidFill>
            <a:srgbClr val="F7FAFF"/>
          </a:solidFill>
          <a:ln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b="1" sz="1250">
                <a:solidFill>
                  <a:srgbClr val="0F1F3D"/>
                </a:solidFill>
              </a:defRPr>
            </a:pPr>
            <a:r>
              <a:t>Behavior</a:t>
            </a:r>
          </a:p>
        </p:txBody>
      </p:sp>
      <p:sp>
        <p:nvSpPr>
          <p:cNvPr id="12" name="Chevron 11"/>
          <p:cNvSpPr/>
          <p:nvPr/>
        </p:nvSpPr>
        <p:spPr>
          <a:xfrm>
            <a:off x="7132320" y="2496312"/>
            <a:ext cx="310896" cy="493776"/>
          </a:xfrm>
          <a:prstGeom prst="chevron">
            <a:avLst/>
          </a:prstGeom>
          <a:solidFill>
            <a:srgbClr val="004CC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Rounded Rectangle 12"/>
          <p:cNvSpPr/>
          <p:nvPr/>
        </p:nvSpPr>
        <p:spPr>
          <a:xfrm>
            <a:off x="7498079" y="2331720"/>
            <a:ext cx="2011680" cy="960120"/>
          </a:xfrm>
          <a:prstGeom prst="roundRect">
            <a:avLst/>
          </a:prstGeom>
          <a:solidFill>
            <a:srgbClr val="F7FAFF"/>
          </a:solidFill>
          <a:ln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b="1" sz="1250">
                <a:solidFill>
                  <a:srgbClr val="0F1F3D"/>
                </a:solidFill>
              </a:defRPr>
            </a:pPr>
            <a:r>
              <a:t>Participation</a:t>
            </a:r>
          </a:p>
        </p:txBody>
      </p:sp>
      <p:sp>
        <p:nvSpPr>
          <p:cNvPr id="14" name="Chevron 13"/>
          <p:cNvSpPr/>
          <p:nvPr/>
        </p:nvSpPr>
        <p:spPr>
          <a:xfrm>
            <a:off x="9372600" y="2496312"/>
            <a:ext cx="310896" cy="493776"/>
          </a:xfrm>
          <a:prstGeom prst="chevron">
            <a:avLst/>
          </a:prstGeom>
          <a:solidFill>
            <a:srgbClr val="004CC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Rounded Rectangle 14"/>
          <p:cNvSpPr/>
          <p:nvPr/>
        </p:nvSpPr>
        <p:spPr>
          <a:xfrm>
            <a:off x="9738359" y="2331720"/>
            <a:ext cx="2011680" cy="960120"/>
          </a:xfrm>
          <a:prstGeom prst="roundRect">
            <a:avLst/>
          </a:prstGeom>
          <a:solidFill>
            <a:srgbClr val="F7FAFF"/>
          </a:solidFill>
          <a:ln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b="1" sz="1250">
                <a:solidFill>
                  <a:srgbClr val="0F1F3D"/>
                </a:solidFill>
              </a:defRPr>
            </a:pPr>
            <a:r>
              <a:t>Protection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77240" y="3566160"/>
            <a:ext cx="10744200" cy="196596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lIns="146304" rIns="146304" tIns="109728" bIns="73152"/>
          <a:lstStyle/>
          <a:p>
            <a:pPr algn="ctr">
              <a:defRPr b="1" sz="1300">
                <a:solidFill>
                  <a:srgbClr val="0F1F3D"/>
                </a:solidFill>
                <a:latin typeface="Segoe UI"/>
              </a:defRPr>
            </a:pPr>
            <a:r>
              <a:t>Decision key message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education contour forms baseline cyberculture for all audiences;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AI BRAMA Agent scales speed and quality of risk handling;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human-in-the-loop guarantees legality and trust;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governance receives monthly evidence for scaling decisions.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886968" y="3657600"/>
            <a:ext cx="530352" cy="73152"/>
          </a:xfrm>
          <a:prstGeom prst="roundRect">
            <a:avLst/>
          </a:prstGeom>
          <a:solidFill>
            <a:srgbClr val="004CC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Rounded Rectangle 17"/>
          <p:cNvSpPr/>
          <p:nvPr/>
        </p:nvSpPr>
        <p:spPr>
          <a:xfrm>
            <a:off x="8394192" y="1453896"/>
            <a:ext cx="3154680" cy="1143000"/>
          </a:xfrm>
          <a:prstGeom prst="roundRect">
            <a:avLst/>
          </a:prstGeom>
          <a:solidFill>
            <a:srgbClr val="EAF1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Rounded Rectangle 18"/>
          <p:cNvSpPr/>
          <p:nvPr/>
        </p:nvSpPr>
        <p:spPr>
          <a:xfrm>
            <a:off x="8366760" y="1417320"/>
            <a:ext cx="3154680" cy="114300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20" name="Picture 19" descr="04-soluti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1624" y="1472184"/>
            <a:ext cx="3044952" cy="1033271"/>
          </a:xfrm>
          <a:prstGeom prst="rect">
            <a:avLst/>
          </a:prstGeom>
          <a:ln>
            <a:noFill/>
          </a:ln>
        </p:spPr>
      </p:pic>
      <p:sp>
        <p:nvSpPr>
          <p:cNvPr id="21" name="Rectangle 20"/>
          <p:cNvSpPr/>
          <p:nvPr/>
        </p:nvSpPr>
        <p:spPr>
          <a:xfrm>
            <a:off x="8421624" y="1472184"/>
            <a:ext cx="3044952" cy="45720"/>
          </a:xfrm>
          <a:prstGeom prst="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Rounded Rectangle 21"/>
          <p:cNvSpPr/>
          <p:nvPr/>
        </p:nvSpPr>
        <p:spPr>
          <a:xfrm>
            <a:off x="8458200" y="2176272"/>
            <a:ext cx="2971800" cy="256032"/>
          </a:xfrm>
          <a:prstGeom prst="roundRect">
            <a:avLst/>
          </a:prstGeom>
          <a:solidFill>
            <a:srgbClr val="FFFFFF"/>
          </a:solidFill>
          <a:ln w="762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8531352" y="2212848"/>
            <a:ext cx="286207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819" b="1">
                <a:solidFill>
                  <a:srgbClr val="004CC2"/>
                </a:solidFill>
                <a:latin typeface="Segoe UI"/>
              </a:defRPr>
            </a:pPr>
            <a:r>
              <a:t>Synchronization of learning, AI analysis, and human decision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8366760" y="2624328"/>
            <a:ext cx="3154680" cy="301752"/>
          </a:xfrm>
          <a:prstGeom prst="roundRect">
            <a:avLst/>
          </a:prstGeom>
          <a:solidFill>
            <a:srgbClr val="EAF1FF"/>
          </a:solidFill>
          <a:ln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850" b="1">
                <a:solidFill>
                  <a:srgbClr val="004CC2"/>
                </a:solidFill>
                <a:latin typeface="Segoe UI"/>
              </a:defRPr>
            </a:pPr>
            <a:r>
              <a:t>operations: signal -&gt; verification -&gt; action</a:t>
            </a:r>
          </a:p>
        </p:txBody>
      </p:sp>
      <p:sp>
        <p:nvSpPr>
          <p:cNvPr id="25" name="Rounded Rectangle 24">
            <a:hlinkClick action="ppaction://hlinksldjump" r:id="rId4"/>
          </p:cNvPr>
          <p:cNvSpPr/>
          <p:nvPr/>
        </p:nvSpPr>
        <p:spPr>
          <a:xfrm>
            <a:off x="9189720" y="6400800"/>
            <a:ext cx="822960" cy="329184"/>
          </a:xfrm>
          <a:prstGeom prst="roundRect">
            <a:avLst/>
          </a:prstGeom>
          <a:solidFill>
            <a:srgbClr val="FFFFFF"/>
          </a:solidFill>
          <a:ln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004CC2"/>
                </a:solidFill>
                <a:latin typeface="Segoe UI"/>
              </a:defRPr>
            </a:pPr>
            <a:r>
              <a:t>Menu</a:t>
            </a:r>
          </a:p>
        </p:txBody>
      </p:sp>
      <p:sp>
        <p:nvSpPr>
          <p:cNvPr id="26" name="Rounded Rectangle 25">
            <a:hlinkClick action="ppaction://hlinksldjump" r:id="rId5"/>
          </p:cNvPr>
          <p:cNvSpPr/>
          <p:nvPr/>
        </p:nvSpPr>
        <p:spPr>
          <a:xfrm>
            <a:off x="10058400" y="6400800"/>
            <a:ext cx="868680" cy="329184"/>
          </a:xfrm>
          <a:prstGeom prst="roundRect">
            <a:avLst/>
          </a:prstGeom>
          <a:solidFill>
            <a:srgbClr val="FFFFFF"/>
          </a:solidFill>
          <a:ln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004CC2"/>
                </a:solidFill>
                <a:latin typeface="Segoe UI"/>
              </a:defRPr>
            </a:pPr>
            <a:r>
              <a:t>Back</a:t>
            </a:r>
          </a:p>
        </p:txBody>
      </p:sp>
      <p:sp>
        <p:nvSpPr>
          <p:cNvPr id="27" name="Rounded Rectangle 26">
            <a:hlinkClick action="ppaction://hlinksldjump" r:id="rId6"/>
          </p:cNvPr>
          <p:cNvSpPr/>
          <p:nvPr/>
        </p:nvSpPr>
        <p:spPr>
          <a:xfrm>
            <a:off x="10972800" y="6400800"/>
            <a:ext cx="868680" cy="329184"/>
          </a:xfrm>
          <a:prstGeom prst="roundRect">
            <a:avLst/>
          </a:prstGeom>
          <a:solidFill>
            <a:srgbClr val="0A6CFF"/>
          </a:solidFill>
          <a:ln>
            <a:solidFill>
              <a:srgbClr val="004CC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FFFFFF"/>
                </a:solidFill>
                <a:latin typeface="Segoe UI"/>
              </a:defRPr>
            </a:pPr>
            <a:r>
              <a:t>Next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4F8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566928"/>
          </a:xfrm>
          <a:prstGeom prst="rect">
            <a:avLst/>
          </a:prstGeom>
          <a:solidFill>
            <a:srgbClr val="E8EE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566928"/>
            <a:ext cx="12188952" cy="18288"/>
          </a:xfrm>
          <a:prstGeom prst="rect">
            <a:avLst/>
          </a:prstGeom>
          <a:solidFill>
            <a:srgbClr val="C1D5F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658368" y="91440"/>
            <a:ext cx="2514600" cy="301752"/>
          </a:xfrm>
          <a:prstGeom prst="roundRect">
            <a:avLst/>
          </a:prstGeom>
          <a:solidFill>
            <a:srgbClr val="EAF1FF"/>
          </a:solidFill>
          <a:ln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840" b="1">
                <a:solidFill>
                  <a:srgbClr val="004CC2"/>
                </a:solidFill>
              </a:defRPr>
            </a:pPr>
            <a:r>
              <a:t>BRAMA School CyberCulture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368" y="457200"/>
            <a:ext cx="1088136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900" b="1">
                <a:solidFill>
                  <a:srgbClr val="0F1F3D"/>
                </a:solidFill>
                <a:latin typeface="Segoe UI"/>
              </a:defRPr>
            </a:pPr>
            <a:r>
              <a:t>Key Features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6656" y="932688"/>
            <a:ext cx="10698480" cy="4206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50">
                <a:solidFill>
                  <a:srgbClr val="5A6F93"/>
                </a:solidFill>
                <a:latin typeface="Segoe UI"/>
              </a:defRPr>
            </a:pPr>
            <a:r>
              <a:t>The system is built on four interconnected capability blocks.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85800" y="1417320"/>
            <a:ext cx="5303520" cy="196596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lIns="146304" rIns="146304" tIns="109728" bIns="73152"/>
          <a:lstStyle/>
          <a:p>
            <a:pPr algn="ctr">
              <a:defRPr b="1" sz="1300">
                <a:solidFill>
                  <a:srgbClr val="0F1F3D"/>
                </a:solidFill>
                <a:latin typeface="Segoe UI"/>
              </a:defRPr>
            </a:pPr>
            <a:r>
              <a:t>Educational contour School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risk-based modules;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teacher package;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school certification.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95528" y="1508760"/>
            <a:ext cx="530352" cy="73152"/>
          </a:xfrm>
          <a:prstGeom prst="round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ounded Rectangle 8"/>
          <p:cNvSpPr/>
          <p:nvPr/>
        </p:nvSpPr>
        <p:spPr>
          <a:xfrm>
            <a:off x="6172200" y="1417320"/>
            <a:ext cx="5303520" cy="196596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lIns="146304" rIns="146304" tIns="109728" bIns="73152"/>
          <a:lstStyle/>
          <a:p>
            <a:pPr algn="ctr">
              <a:defRPr b="1" sz="1300">
                <a:solidFill>
                  <a:srgbClr val="0F1F3D"/>
                </a:solidFill>
                <a:latin typeface="Segoe UI"/>
              </a:defRPr>
            </a:pPr>
            <a:r>
              <a:t>AI BRAMA Agent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AI tutor and Q&amp;A;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AI teacher assistant;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AI process operator.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281928" y="1508760"/>
            <a:ext cx="530352" cy="73152"/>
          </a:xfrm>
          <a:prstGeom prst="round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685800" y="3611880"/>
            <a:ext cx="5303520" cy="196596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lIns="146304" rIns="146304" tIns="109728" bIns="73152"/>
          <a:lstStyle/>
          <a:p>
            <a:pPr algn="ctr">
              <a:defRPr b="1" sz="1300">
                <a:solidFill>
                  <a:srgbClr val="0F1F3D"/>
                </a:solidFill>
                <a:latin typeface="Segoe UI"/>
              </a:defRPr>
            </a:pPr>
            <a:r>
              <a:t>Cyber Virtual Police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role model Junior/Officer/Senior;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SOP response chain;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moderation and escalation.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95528" y="3703320"/>
            <a:ext cx="530352" cy="73152"/>
          </a:xfrm>
          <a:prstGeom prst="round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Rounded Rectangle 12"/>
          <p:cNvSpPr/>
          <p:nvPr/>
        </p:nvSpPr>
        <p:spPr>
          <a:xfrm>
            <a:off x="6172200" y="3611880"/>
            <a:ext cx="5303520" cy="196596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lIns="146304" rIns="146304" tIns="109728" bIns="73152"/>
          <a:lstStyle/>
          <a:p>
            <a:pPr algn="ctr">
              <a:defRPr b="1" sz="1300">
                <a:solidFill>
                  <a:srgbClr val="0F1F3D"/>
                </a:solidFill>
                <a:latin typeface="Segoe UI"/>
              </a:defRPr>
            </a:pPr>
            <a:r>
              <a:t>Governance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RBAC and logging;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KPI discipline;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management audit.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281928" y="3703320"/>
            <a:ext cx="530352" cy="73152"/>
          </a:xfrm>
          <a:prstGeom prst="round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Rounded Rectangle 14"/>
          <p:cNvSpPr/>
          <p:nvPr/>
        </p:nvSpPr>
        <p:spPr>
          <a:xfrm>
            <a:off x="8348471" y="694944"/>
            <a:ext cx="3035808" cy="1554480"/>
          </a:xfrm>
          <a:prstGeom prst="roundRect">
            <a:avLst/>
          </a:prstGeom>
          <a:solidFill>
            <a:srgbClr val="EAF1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Rounded Rectangle 15"/>
          <p:cNvSpPr/>
          <p:nvPr/>
        </p:nvSpPr>
        <p:spPr>
          <a:xfrm>
            <a:off x="8321040" y="658368"/>
            <a:ext cx="3035808" cy="155448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7" name="Picture 16" descr="05-featur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5904" y="713232"/>
            <a:ext cx="2926079" cy="1444752"/>
          </a:xfrm>
          <a:prstGeom prst="rect">
            <a:avLst/>
          </a:prstGeom>
          <a:ln>
            <a:noFill/>
          </a:ln>
        </p:spPr>
      </p:pic>
      <p:sp>
        <p:nvSpPr>
          <p:cNvPr id="18" name="Rectangle 17"/>
          <p:cNvSpPr/>
          <p:nvPr/>
        </p:nvSpPr>
        <p:spPr>
          <a:xfrm>
            <a:off x="8375904" y="713232"/>
            <a:ext cx="2926079" cy="45720"/>
          </a:xfrm>
          <a:prstGeom prst="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Rounded Rectangle 18">
            <a:hlinkClick action="ppaction://hlinksldjump" r:id="rId4"/>
          </p:cNvPr>
          <p:cNvSpPr/>
          <p:nvPr/>
        </p:nvSpPr>
        <p:spPr>
          <a:xfrm>
            <a:off x="9189720" y="6400800"/>
            <a:ext cx="822960" cy="329184"/>
          </a:xfrm>
          <a:prstGeom prst="roundRect">
            <a:avLst/>
          </a:prstGeom>
          <a:solidFill>
            <a:srgbClr val="FFFFFF"/>
          </a:solidFill>
          <a:ln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004CC2"/>
                </a:solidFill>
                <a:latin typeface="Segoe UI"/>
              </a:defRPr>
            </a:pPr>
            <a:r>
              <a:t>Menu</a:t>
            </a:r>
          </a:p>
        </p:txBody>
      </p:sp>
      <p:sp>
        <p:nvSpPr>
          <p:cNvPr id="20" name="Rounded Rectangle 19">
            <a:hlinkClick action="ppaction://hlinksldjump" r:id="rId5"/>
          </p:cNvPr>
          <p:cNvSpPr/>
          <p:nvPr/>
        </p:nvSpPr>
        <p:spPr>
          <a:xfrm>
            <a:off x="10058400" y="6400800"/>
            <a:ext cx="868680" cy="329184"/>
          </a:xfrm>
          <a:prstGeom prst="roundRect">
            <a:avLst/>
          </a:prstGeom>
          <a:solidFill>
            <a:srgbClr val="FFFFFF"/>
          </a:solidFill>
          <a:ln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004CC2"/>
                </a:solidFill>
                <a:latin typeface="Segoe UI"/>
              </a:defRPr>
            </a:pPr>
            <a:r>
              <a:t>Back</a:t>
            </a:r>
          </a:p>
        </p:txBody>
      </p:sp>
      <p:sp>
        <p:nvSpPr>
          <p:cNvPr id="21" name="Rounded Rectangle 20">
            <a:hlinkClick action="ppaction://hlinksldjump" r:id="rId6"/>
          </p:cNvPr>
          <p:cNvSpPr/>
          <p:nvPr/>
        </p:nvSpPr>
        <p:spPr>
          <a:xfrm>
            <a:off x="10972800" y="6400800"/>
            <a:ext cx="868680" cy="329184"/>
          </a:xfrm>
          <a:prstGeom prst="roundRect">
            <a:avLst/>
          </a:prstGeom>
          <a:solidFill>
            <a:srgbClr val="0A6CFF"/>
          </a:solidFill>
          <a:ln>
            <a:solidFill>
              <a:srgbClr val="004CC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FFFFFF"/>
                </a:solidFill>
                <a:latin typeface="Segoe UI"/>
              </a:defRPr>
            </a:pPr>
            <a:r>
              <a:t>Next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4F8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566928"/>
          </a:xfrm>
          <a:prstGeom prst="rect">
            <a:avLst/>
          </a:prstGeom>
          <a:solidFill>
            <a:srgbClr val="E8EE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566928"/>
            <a:ext cx="12188952" cy="18288"/>
          </a:xfrm>
          <a:prstGeom prst="rect">
            <a:avLst/>
          </a:prstGeom>
          <a:solidFill>
            <a:srgbClr val="C1D5F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658368" y="91440"/>
            <a:ext cx="2514600" cy="301752"/>
          </a:xfrm>
          <a:prstGeom prst="roundRect">
            <a:avLst/>
          </a:prstGeom>
          <a:solidFill>
            <a:srgbClr val="EAF1FF"/>
          </a:solidFill>
          <a:ln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840" b="1">
                <a:solidFill>
                  <a:srgbClr val="004CC2"/>
                </a:solidFill>
              </a:defRPr>
            </a:pPr>
            <a:r>
              <a:t>BRAMA School CyberCulture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368" y="457200"/>
            <a:ext cx="1088136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900" b="1">
                <a:solidFill>
                  <a:srgbClr val="0F1F3D"/>
                </a:solidFill>
                <a:latin typeface="Segoe UI"/>
              </a:defRPr>
            </a:pPr>
            <a:r>
              <a:t>How it Works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6656" y="932688"/>
            <a:ext cx="10698480" cy="4206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50">
                <a:solidFill>
                  <a:srgbClr val="5A6F93"/>
                </a:solidFill>
                <a:latin typeface="Segoe UI"/>
              </a:defRPr>
            </a:pPr>
            <a:r>
              <a:t>Flow diagram: student -&gt; risk -&gt; AI Agent -&gt; Officer -&gt; Senior -&gt; report -&gt; action.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22960" y="2286000"/>
            <a:ext cx="1783080" cy="1051560"/>
          </a:xfrm>
          <a:prstGeom prst="roundRect">
            <a:avLst/>
          </a:prstGeom>
          <a:solidFill>
            <a:srgbClr val="FFFFFF"/>
          </a:solidFill>
          <a:ln>
            <a:solidFill>
              <a:srgbClr val="004CC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69" b="1">
                <a:solidFill>
                  <a:srgbClr val="0F1F3D"/>
                </a:solidFill>
              </a:defRPr>
            </a:pPr>
            <a:r>
              <a:t>Student</a:t>
            </a:r>
          </a:p>
        </p:txBody>
      </p:sp>
      <p:sp>
        <p:nvSpPr>
          <p:cNvPr id="8" name="Chevron 7"/>
          <p:cNvSpPr/>
          <p:nvPr/>
        </p:nvSpPr>
        <p:spPr>
          <a:xfrm>
            <a:off x="2523744" y="2551176"/>
            <a:ext cx="256032" cy="493776"/>
          </a:xfrm>
          <a:prstGeom prst="chevron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ounded Rectangle 8"/>
          <p:cNvSpPr/>
          <p:nvPr/>
        </p:nvSpPr>
        <p:spPr>
          <a:xfrm>
            <a:off x="2697479" y="2286000"/>
            <a:ext cx="1783080" cy="1051560"/>
          </a:xfrm>
          <a:prstGeom prst="roundRect">
            <a:avLst/>
          </a:prstGeom>
          <a:solidFill>
            <a:srgbClr val="FFFFFF"/>
          </a:solidFill>
          <a:ln>
            <a:solidFill>
              <a:srgbClr val="004CC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69" b="1">
                <a:solidFill>
                  <a:srgbClr val="0F1F3D"/>
                </a:solidFill>
              </a:defRPr>
            </a:pPr>
            <a:r>
              <a:t>Risk</a:t>
            </a:r>
          </a:p>
        </p:txBody>
      </p:sp>
      <p:sp>
        <p:nvSpPr>
          <p:cNvPr id="10" name="Chevron 9"/>
          <p:cNvSpPr/>
          <p:nvPr/>
        </p:nvSpPr>
        <p:spPr>
          <a:xfrm>
            <a:off x="4398264" y="2551176"/>
            <a:ext cx="256032" cy="493776"/>
          </a:xfrm>
          <a:prstGeom prst="chevron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4572000" y="2286000"/>
            <a:ext cx="1783080" cy="1051560"/>
          </a:xfrm>
          <a:prstGeom prst="roundRect">
            <a:avLst/>
          </a:prstGeom>
          <a:solidFill>
            <a:srgbClr val="FFFFFF"/>
          </a:solidFill>
          <a:ln>
            <a:solidFill>
              <a:srgbClr val="004CC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69" b="1">
                <a:solidFill>
                  <a:srgbClr val="0F1F3D"/>
                </a:solidFill>
              </a:defRPr>
            </a:pPr>
            <a:r>
              <a:t>AI Agent</a:t>
            </a:r>
            <a:br/>
            <a:r>
              <a:t>(signal)</a:t>
            </a:r>
          </a:p>
        </p:txBody>
      </p:sp>
      <p:sp>
        <p:nvSpPr>
          <p:cNvPr id="12" name="Chevron 11"/>
          <p:cNvSpPr/>
          <p:nvPr/>
        </p:nvSpPr>
        <p:spPr>
          <a:xfrm>
            <a:off x="6272784" y="2551176"/>
            <a:ext cx="256032" cy="493776"/>
          </a:xfrm>
          <a:prstGeom prst="chevron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Rounded Rectangle 12"/>
          <p:cNvSpPr/>
          <p:nvPr/>
        </p:nvSpPr>
        <p:spPr>
          <a:xfrm>
            <a:off x="6446520" y="2286000"/>
            <a:ext cx="1783080" cy="1051560"/>
          </a:xfrm>
          <a:prstGeom prst="roundRect">
            <a:avLst/>
          </a:prstGeom>
          <a:solidFill>
            <a:srgbClr val="FFFFFF"/>
          </a:solidFill>
          <a:ln>
            <a:solidFill>
              <a:srgbClr val="004CC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69" b="1">
                <a:solidFill>
                  <a:srgbClr val="0F1F3D"/>
                </a:solidFill>
              </a:defRPr>
            </a:pPr>
            <a:r>
              <a:t>Officer</a:t>
            </a:r>
            <a:br/>
            <a:r>
              <a:t>(SOP)</a:t>
            </a:r>
          </a:p>
        </p:txBody>
      </p:sp>
      <p:sp>
        <p:nvSpPr>
          <p:cNvPr id="14" name="Chevron 13"/>
          <p:cNvSpPr/>
          <p:nvPr/>
        </p:nvSpPr>
        <p:spPr>
          <a:xfrm>
            <a:off x="8147304" y="2551176"/>
            <a:ext cx="256032" cy="493776"/>
          </a:xfrm>
          <a:prstGeom prst="chevron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Rounded Rectangle 14"/>
          <p:cNvSpPr/>
          <p:nvPr/>
        </p:nvSpPr>
        <p:spPr>
          <a:xfrm>
            <a:off x="8321040" y="2286000"/>
            <a:ext cx="1783080" cy="1051560"/>
          </a:xfrm>
          <a:prstGeom prst="roundRect">
            <a:avLst/>
          </a:prstGeom>
          <a:solidFill>
            <a:srgbClr val="FFFFFF"/>
          </a:solidFill>
          <a:ln>
            <a:solidFill>
              <a:srgbClr val="004CC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69" b="1">
                <a:solidFill>
                  <a:srgbClr val="0F1F3D"/>
                </a:solidFill>
              </a:defRPr>
            </a:pPr>
            <a:r>
              <a:t>Senior</a:t>
            </a:r>
            <a:br/>
            <a:r>
              <a:t>(decision)</a:t>
            </a:r>
          </a:p>
        </p:txBody>
      </p:sp>
      <p:sp>
        <p:nvSpPr>
          <p:cNvPr id="16" name="Chevron 15"/>
          <p:cNvSpPr/>
          <p:nvPr/>
        </p:nvSpPr>
        <p:spPr>
          <a:xfrm>
            <a:off x="10021824" y="2551176"/>
            <a:ext cx="256032" cy="493776"/>
          </a:xfrm>
          <a:prstGeom prst="chevron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Rounded Rectangle 16"/>
          <p:cNvSpPr/>
          <p:nvPr/>
        </p:nvSpPr>
        <p:spPr>
          <a:xfrm>
            <a:off x="10195559" y="2286000"/>
            <a:ext cx="1783080" cy="1051560"/>
          </a:xfrm>
          <a:prstGeom prst="roundRect">
            <a:avLst/>
          </a:prstGeom>
          <a:solidFill>
            <a:srgbClr val="FFFFFF"/>
          </a:solidFill>
          <a:ln>
            <a:solidFill>
              <a:srgbClr val="004CC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69" b="1">
                <a:solidFill>
                  <a:srgbClr val="0F1F3D"/>
                </a:solidFill>
              </a:defRPr>
            </a:pPr>
            <a:r>
              <a:t>Report</a:t>
            </a:r>
            <a:br/>
            <a:r>
              <a:t>&amp; correction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822960" y="3749039"/>
            <a:ext cx="10698480" cy="178308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lIns="146304" rIns="146304" tIns="109728" bIns="73152"/>
          <a:lstStyle/>
          <a:p>
            <a:pPr algn="ctr">
              <a:defRPr b="1" sz="1300">
                <a:solidFill>
                  <a:srgbClr val="0F1F3D"/>
                </a:solidFill>
                <a:latin typeface="Segoe UI"/>
              </a:defRPr>
            </a:pPr>
            <a:r>
              <a:t>Process outcome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each case ends with controlled decision and evidence trail;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learning correction reduces repeat-risk exposure;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governance receives measurable KPI outputs.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932688" y="3840479"/>
            <a:ext cx="530352" cy="73152"/>
          </a:xfrm>
          <a:prstGeom prst="round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Rounded Rectangle 19"/>
          <p:cNvSpPr/>
          <p:nvPr/>
        </p:nvSpPr>
        <p:spPr>
          <a:xfrm>
            <a:off x="8348471" y="694944"/>
            <a:ext cx="3035808" cy="1554480"/>
          </a:xfrm>
          <a:prstGeom prst="roundRect">
            <a:avLst/>
          </a:prstGeom>
          <a:solidFill>
            <a:srgbClr val="EAF1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Rounded Rectangle 20"/>
          <p:cNvSpPr/>
          <p:nvPr/>
        </p:nvSpPr>
        <p:spPr>
          <a:xfrm>
            <a:off x="8321040" y="658368"/>
            <a:ext cx="3035808" cy="155448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22" name="Picture 21" descr="06-how-it-work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5904" y="713232"/>
            <a:ext cx="2926079" cy="1444752"/>
          </a:xfrm>
          <a:prstGeom prst="rect">
            <a:avLst/>
          </a:prstGeom>
          <a:ln>
            <a:noFill/>
          </a:ln>
        </p:spPr>
      </p:pic>
      <p:sp>
        <p:nvSpPr>
          <p:cNvPr id="23" name="Rectangle 22"/>
          <p:cNvSpPr/>
          <p:nvPr/>
        </p:nvSpPr>
        <p:spPr>
          <a:xfrm>
            <a:off x="8375904" y="713232"/>
            <a:ext cx="2926079" cy="45720"/>
          </a:xfrm>
          <a:prstGeom prst="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" name="Rounded Rectangle 23">
            <a:hlinkClick action="ppaction://hlinksldjump" r:id="rId4"/>
          </p:cNvPr>
          <p:cNvSpPr/>
          <p:nvPr/>
        </p:nvSpPr>
        <p:spPr>
          <a:xfrm>
            <a:off x="9189720" y="6400800"/>
            <a:ext cx="822960" cy="329184"/>
          </a:xfrm>
          <a:prstGeom prst="roundRect">
            <a:avLst/>
          </a:prstGeom>
          <a:solidFill>
            <a:srgbClr val="FFFFFF"/>
          </a:solidFill>
          <a:ln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004CC2"/>
                </a:solidFill>
                <a:latin typeface="Segoe UI"/>
              </a:defRPr>
            </a:pPr>
            <a:r>
              <a:t>Menu</a:t>
            </a:r>
          </a:p>
        </p:txBody>
      </p:sp>
      <p:sp>
        <p:nvSpPr>
          <p:cNvPr id="25" name="Rounded Rectangle 24">
            <a:hlinkClick action="ppaction://hlinksldjump" r:id="rId5"/>
          </p:cNvPr>
          <p:cNvSpPr/>
          <p:nvPr/>
        </p:nvSpPr>
        <p:spPr>
          <a:xfrm>
            <a:off x="10058400" y="6400800"/>
            <a:ext cx="868680" cy="329184"/>
          </a:xfrm>
          <a:prstGeom prst="roundRect">
            <a:avLst/>
          </a:prstGeom>
          <a:solidFill>
            <a:srgbClr val="FFFFFF"/>
          </a:solidFill>
          <a:ln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004CC2"/>
                </a:solidFill>
                <a:latin typeface="Segoe UI"/>
              </a:defRPr>
            </a:pPr>
            <a:r>
              <a:t>Back</a:t>
            </a:r>
          </a:p>
        </p:txBody>
      </p:sp>
      <p:sp>
        <p:nvSpPr>
          <p:cNvPr id="26" name="Rounded Rectangle 25">
            <a:hlinkClick action="ppaction://hlinksldjump" r:id="rId6"/>
          </p:cNvPr>
          <p:cNvSpPr/>
          <p:nvPr/>
        </p:nvSpPr>
        <p:spPr>
          <a:xfrm>
            <a:off x="10972800" y="6400800"/>
            <a:ext cx="868680" cy="329184"/>
          </a:xfrm>
          <a:prstGeom prst="roundRect">
            <a:avLst/>
          </a:prstGeom>
          <a:solidFill>
            <a:srgbClr val="0A6CFF"/>
          </a:solidFill>
          <a:ln>
            <a:solidFill>
              <a:srgbClr val="004CC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FFFFFF"/>
                </a:solidFill>
                <a:latin typeface="Segoe UI"/>
              </a:defRPr>
            </a:pPr>
            <a:r>
              <a:t>Next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4F8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566928"/>
          </a:xfrm>
          <a:prstGeom prst="rect">
            <a:avLst/>
          </a:prstGeom>
          <a:solidFill>
            <a:srgbClr val="E8EE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566928"/>
            <a:ext cx="12188952" cy="18288"/>
          </a:xfrm>
          <a:prstGeom prst="rect">
            <a:avLst/>
          </a:prstGeom>
          <a:solidFill>
            <a:srgbClr val="C1D5F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658368" y="91440"/>
            <a:ext cx="2514600" cy="301752"/>
          </a:xfrm>
          <a:prstGeom prst="roundRect">
            <a:avLst/>
          </a:prstGeom>
          <a:solidFill>
            <a:srgbClr val="EAF1FF"/>
          </a:solidFill>
          <a:ln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840" b="1">
                <a:solidFill>
                  <a:srgbClr val="004CC2"/>
                </a:solidFill>
              </a:defRPr>
            </a:pPr>
            <a:r>
              <a:t>BRAMA School CyberCulture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368" y="457200"/>
            <a:ext cx="1088136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900" b="1">
                <a:solidFill>
                  <a:srgbClr val="0F1F3D"/>
                </a:solidFill>
                <a:latin typeface="Segoe UI"/>
              </a:defRPr>
            </a:pPr>
            <a:r>
              <a:t>Architecture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6656" y="932688"/>
            <a:ext cx="10698480" cy="4206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50">
                <a:solidFill>
                  <a:srgbClr val="5A6F93"/>
                </a:solidFill>
                <a:latin typeface="Segoe UI"/>
              </a:defRPr>
            </a:pPr>
            <a:r>
              <a:t>Interactive map of contours and data flows.</a:t>
            </a:r>
          </a:p>
        </p:txBody>
      </p:sp>
      <p:sp>
        <p:nvSpPr>
          <p:cNvPr id="7" name="Oval 6"/>
          <p:cNvSpPr/>
          <p:nvPr/>
        </p:nvSpPr>
        <p:spPr>
          <a:xfrm>
            <a:off x="4983480" y="2788920"/>
            <a:ext cx="2240280" cy="1207008"/>
          </a:xfrm>
          <a:prstGeom prst="ellipse">
            <a:avLst/>
          </a:prstGeom>
          <a:solidFill>
            <a:srgbClr val="0A6CFF"/>
          </a:solidFill>
          <a:ln>
            <a:solidFill>
              <a:srgbClr val="004CC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b="1" sz="1200">
                <a:solidFill>
                  <a:srgbClr val="FFFFFF"/>
                </a:solidFill>
                <a:latin typeface="Segoe UI"/>
              </a:defRPr>
            </a:pPr>
            <a:r>
              <a:t>BRAMA</a:t>
            </a:r>
          </a:p>
          <a:p>
            <a:pPr algn="ctr">
              <a:defRPr b="1" sz="1200">
                <a:solidFill>
                  <a:srgbClr val="FFFFFF"/>
                </a:solidFill>
                <a:latin typeface="Segoe UI"/>
              </a:defRPr>
            </a:pPr>
            <a:r>
              <a:t>Core</a:t>
            </a:r>
          </a:p>
        </p:txBody>
      </p:sp>
      <p:cxnSp>
        <p:nvCxnSpPr>
          <p:cNvPr id="8" name="Connector 7"/>
          <p:cNvCxnSpPr/>
          <p:nvPr/>
        </p:nvCxnSpPr>
        <p:spPr>
          <a:xfrm flipH="1" flipV="1">
            <a:off x="2217420" y="2066543"/>
            <a:ext cx="3886200" cy="1325881"/>
          </a:xfrm>
          <a:prstGeom prst="line">
            <a:avLst/>
          </a:prstGeom>
          <a:ln w="13970">
            <a:solidFill>
              <a:srgbClr val="004CC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or 8"/>
          <p:cNvCxnSpPr/>
          <p:nvPr/>
        </p:nvCxnSpPr>
        <p:spPr>
          <a:xfrm flipV="1">
            <a:off x="6103620" y="2066543"/>
            <a:ext cx="3817620" cy="1325881"/>
          </a:xfrm>
          <a:prstGeom prst="line">
            <a:avLst/>
          </a:prstGeom>
          <a:ln w="13970">
            <a:solidFill>
              <a:srgbClr val="004CC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or 9"/>
          <p:cNvCxnSpPr/>
          <p:nvPr/>
        </p:nvCxnSpPr>
        <p:spPr>
          <a:xfrm flipH="1">
            <a:off x="2286000" y="3392424"/>
            <a:ext cx="3817620" cy="1234440"/>
          </a:xfrm>
          <a:prstGeom prst="line">
            <a:avLst/>
          </a:prstGeom>
          <a:ln w="13970">
            <a:solidFill>
              <a:srgbClr val="004CC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or 10"/>
          <p:cNvCxnSpPr/>
          <p:nvPr/>
        </p:nvCxnSpPr>
        <p:spPr>
          <a:xfrm>
            <a:off x="6103620" y="3392424"/>
            <a:ext cx="3817620" cy="1234440"/>
          </a:xfrm>
          <a:prstGeom prst="line">
            <a:avLst/>
          </a:prstGeom>
          <a:ln w="13970">
            <a:solidFill>
              <a:srgbClr val="004CC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or 11"/>
          <p:cNvCxnSpPr/>
          <p:nvPr/>
        </p:nvCxnSpPr>
        <p:spPr>
          <a:xfrm flipH="1">
            <a:off x="5989320" y="3392424"/>
            <a:ext cx="114300" cy="2299716"/>
          </a:xfrm>
          <a:prstGeom prst="line">
            <a:avLst/>
          </a:prstGeom>
          <a:ln w="13970">
            <a:solidFill>
              <a:srgbClr val="004CC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868680" y="1600200"/>
            <a:ext cx="2697480" cy="932688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b="1" sz="1030">
                <a:solidFill>
                  <a:srgbClr val="0F1F3D"/>
                </a:solidFill>
                <a:latin typeface="Segoe UI"/>
              </a:defRPr>
            </a:pPr>
            <a:r>
              <a:t>School</a:t>
            </a:r>
          </a:p>
        </p:txBody>
      </p:sp>
      <p:sp>
        <p:nvSpPr>
          <p:cNvPr id="14" name="Oval 13"/>
          <p:cNvSpPr/>
          <p:nvPr/>
        </p:nvSpPr>
        <p:spPr>
          <a:xfrm>
            <a:off x="941832" y="1673352"/>
            <a:ext cx="365760" cy="365760"/>
          </a:xfrm>
          <a:prstGeom prst="ellipse">
            <a:avLst/>
          </a:prstGeom>
          <a:solidFill>
            <a:srgbClr val="EAF1FF"/>
          </a:solidFill>
          <a:ln>
            <a:solidFill>
              <a:srgbClr val="004CC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850" b="1">
                <a:solidFill>
                  <a:srgbClr val="004CC2"/>
                </a:solidFill>
                <a:latin typeface="Segoe UI"/>
              </a:defRPr>
            </a:pPr>
            <a:r>
              <a:t>S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549640" y="1600200"/>
            <a:ext cx="2743200" cy="932688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b="1" sz="1030">
                <a:solidFill>
                  <a:srgbClr val="0F1F3D"/>
                </a:solidFill>
                <a:latin typeface="Segoe UI"/>
              </a:defRPr>
            </a:pPr>
            <a:r>
              <a:t>AI Agent</a:t>
            </a:r>
          </a:p>
        </p:txBody>
      </p:sp>
      <p:sp>
        <p:nvSpPr>
          <p:cNvPr id="16" name="Oval 15"/>
          <p:cNvSpPr/>
          <p:nvPr/>
        </p:nvSpPr>
        <p:spPr>
          <a:xfrm>
            <a:off x="8622792" y="1673352"/>
            <a:ext cx="365760" cy="365760"/>
          </a:xfrm>
          <a:prstGeom prst="ellipse">
            <a:avLst/>
          </a:prstGeom>
          <a:solidFill>
            <a:srgbClr val="EAF1FF"/>
          </a:solidFill>
          <a:ln>
            <a:solidFill>
              <a:srgbClr val="004CC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850" b="1">
                <a:solidFill>
                  <a:srgbClr val="004CC2"/>
                </a:solidFill>
                <a:latin typeface="Segoe UI"/>
              </a:defRPr>
            </a:pPr>
            <a:r>
              <a:t>AI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868680" y="4160520"/>
            <a:ext cx="2834640" cy="932688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b="1" sz="1030">
                <a:solidFill>
                  <a:srgbClr val="0F1F3D"/>
                </a:solidFill>
                <a:latin typeface="Segoe UI"/>
              </a:defRPr>
            </a:pPr>
            <a:r>
              <a:t>Cyber Virtual Police</a:t>
            </a:r>
          </a:p>
        </p:txBody>
      </p:sp>
      <p:sp>
        <p:nvSpPr>
          <p:cNvPr id="18" name="Oval 17"/>
          <p:cNvSpPr/>
          <p:nvPr/>
        </p:nvSpPr>
        <p:spPr>
          <a:xfrm>
            <a:off x="941832" y="4233672"/>
            <a:ext cx="365760" cy="365760"/>
          </a:xfrm>
          <a:prstGeom prst="ellipse">
            <a:avLst/>
          </a:prstGeom>
          <a:solidFill>
            <a:srgbClr val="EAF1FF"/>
          </a:solidFill>
          <a:ln>
            <a:solidFill>
              <a:srgbClr val="004CC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850" b="1">
                <a:solidFill>
                  <a:srgbClr val="004CC2"/>
                </a:solidFill>
                <a:latin typeface="Segoe UI"/>
              </a:defRPr>
            </a:pPr>
            <a:r>
              <a:t>C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8549640" y="4160520"/>
            <a:ext cx="2743200" cy="932688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b="1" sz="1030">
                <a:solidFill>
                  <a:srgbClr val="0F1F3D"/>
                </a:solidFill>
                <a:latin typeface="Segoe UI"/>
              </a:defRPr>
            </a:pPr>
            <a:r>
              <a:t>Governance</a:t>
            </a:r>
          </a:p>
        </p:txBody>
      </p:sp>
      <p:sp>
        <p:nvSpPr>
          <p:cNvPr id="20" name="Oval 19"/>
          <p:cNvSpPr/>
          <p:nvPr/>
        </p:nvSpPr>
        <p:spPr>
          <a:xfrm>
            <a:off x="8622792" y="4233672"/>
            <a:ext cx="365760" cy="365760"/>
          </a:xfrm>
          <a:prstGeom prst="ellipse">
            <a:avLst/>
          </a:prstGeom>
          <a:solidFill>
            <a:srgbClr val="EAF1FF"/>
          </a:solidFill>
          <a:ln>
            <a:solidFill>
              <a:srgbClr val="004CC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850" b="1">
                <a:solidFill>
                  <a:srgbClr val="004CC2"/>
                </a:solidFill>
                <a:latin typeface="Segoe UI"/>
              </a:defRPr>
            </a:pPr>
            <a:r>
              <a:t>G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4526280" y="5212080"/>
            <a:ext cx="2926080" cy="96012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b="1" sz="1030">
                <a:solidFill>
                  <a:srgbClr val="0F1F3D"/>
                </a:solidFill>
                <a:latin typeface="Segoe UI"/>
              </a:defRPr>
            </a:pPr>
            <a:r>
              <a:t>Integrations</a:t>
            </a:r>
            <a:br/>
            <a:r>
              <a:t>Roblox/Fortnite/Minecraft</a:t>
            </a:r>
          </a:p>
        </p:txBody>
      </p:sp>
      <p:sp>
        <p:nvSpPr>
          <p:cNvPr id="22" name="Oval 21"/>
          <p:cNvSpPr/>
          <p:nvPr/>
        </p:nvSpPr>
        <p:spPr>
          <a:xfrm>
            <a:off x="4599432" y="5285232"/>
            <a:ext cx="365760" cy="365760"/>
          </a:xfrm>
          <a:prstGeom prst="ellipse">
            <a:avLst/>
          </a:prstGeom>
          <a:solidFill>
            <a:srgbClr val="EAF1FF"/>
          </a:solidFill>
          <a:ln>
            <a:solidFill>
              <a:srgbClr val="004CC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850" b="1">
                <a:solidFill>
                  <a:srgbClr val="004CC2"/>
                </a:solidFill>
                <a:latin typeface="Segoe UI"/>
              </a:defRPr>
            </a:pPr>
            <a:r>
              <a:t>I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868680" y="164592"/>
            <a:ext cx="3657600" cy="301752"/>
          </a:xfrm>
          <a:prstGeom prst="roundRect">
            <a:avLst/>
          </a:prstGeom>
          <a:solidFill>
            <a:srgbClr val="EAF1FF"/>
          </a:solidFill>
          <a:ln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850" b="1">
                <a:solidFill>
                  <a:srgbClr val="004CC2"/>
                </a:solidFill>
                <a:latin typeface="Segoe UI"/>
              </a:defRPr>
            </a:pPr>
            <a:r>
              <a:t>scheme: event -&gt; signal -&gt; human -&gt; action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572000" y="164592"/>
            <a:ext cx="2880360" cy="301752"/>
          </a:xfrm>
          <a:prstGeom prst="roundRect">
            <a:avLst/>
          </a:prstGeom>
          <a:solidFill>
            <a:srgbClr val="EAF1FF"/>
          </a:solidFill>
          <a:ln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850" b="1">
                <a:solidFill>
                  <a:srgbClr val="004CC2"/>
                </a:solidFill>
                <a:latin typeface="Segoe UI"/>
              </a:defRPr>
            </a:pPr>
            <a:r>
              <a:t>channels: API / dashboard / SOP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7635240" y="164592"/>
            <a:ext cx="2880360" cy="301752"/>
          </a:xfrm>
          <a:prstGeom prst="roundRect">
            <a:avLst/>
          </a:prstGeom>
          <a:solidFill>
            <a:srgbClr val="EAF1FF"/>
          </a:solidFill>
          <a:ln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850" b="1">
                <a:solidFill>
                  <a:srgbClr val="004CC2"/>
                </a:solidFill>
                <a:latin typeface="Segoe UI"/>
              </a:defRPr>
            </a:pPr>
            <a:r>
              <a:t>control: RBAC / audit / SLA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8668511" y="1298448"/>
            <a:ext cx="2788920" cy="1536192"/>
          </a:xfrm>
          <a:prstGeom prst="roundRect">
            <a:avLst/>
          </a:prstGeom>
          <a:solidFill>
            <a:srgbClr val="EAF1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Rounded Rectangle 26"/>
          <p:cNvSpPr/>
          <p:nvPr/>
        </p:nvSpPr>
        <p:spPr>
          <a:xfrm>
            <a:off x="8641080" y="1261872"/>
            <a:ext cx="2788920" cy="1536192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28" name="Picture 27" descr="07-architectu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5944" y="1316736"/>
            <a:ext cx="2679191" cy="1426464"/>
          </a:xfrm>
          <a:prstGeom prst="rect">
            <a:avLst/>
          </a:prstGeom>
          <a:ln>
            <a:noFill/>
          </a:ln>
        </p:spPr>
      </p:pic>
      <p:sp>
        <p:nvSpPr>
          <p:cNvPr id="29" name="Rectangle 28"/>
          <p:cNvSpPr/>
          <p:nvPr/>
        </p:nvSpPr>
        <p:spPr>
          <a:xfrm>
            <a:off x="8695944" y="1316736"/>
            <a:ext cx="2679191" cy="45720"/>
          </a:xfrm>
          <a:prstGeom prst="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0" name="Rounded Rectangle 29"/>
          <p:cNvSpPr/>
          <p:nvPr/>
        </p:nvSpPr>
        <p:spPr>
          <a:xfrm>
            <a:off x="8732519" y="2414015"/>
            <a:ext cx="2606039" cy="256032"/>
          </a:xfrm>
          <a:prstGeom prst="roundRect">
            <a:avLst/>
          </a:prstGeom>
          <a:solidFill>
            <a:srgbClr val="FFFFFF"/>
          </a:solidFill>
          <a:ln w="762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TextBox 30"/>
          <p:cNvSpPr txBox="1"/>
          <p:nvPr/>
        </p:nvSpPr>
        <p:spPr>
          <a:xfrm>
            <a:off x="8805672" y="2450591"/>
            <a:ext cx="249631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819" b="1">
                <a:solidFill>
                  <a:srgbClr val="004CC2"/>
                </a:solidFill>
                <a:latin typeface="Segoe UI"/>
              </a:defRPr>
            </a:pPr>
            <a:r>
              <a:t>Cross-contour interaction in controlled process mode</a:t>
            </a:r>
          </a:p>
        </p:txBody>
      </p:sp>
      <p:sp>
        <p:nvSpPr>
          <p:cNvPr id="32" name="Rounded Rectangle 31">
            <a:hlinkClick action="ppaction://hlinksldjump" r:id="rId4"/>
          </p:cNvPr>
          <p:cNvSpPr/>
          <p:nvPr/>
        </p:nvSpPr>
        <p:spPr>
          <a:xfrm>
            <a:off x="9189720" y="6400800"/>
            <a:ext cx="822960" cy="329184"/>
          </a:xfrm>
          <a:prstGeom prst="roundRect">
            <a:avLst/>
          </a:prstGeom>
          <a:solidFill>
            <a:srgbClr val="FFFFFF"/>
          </a:solidFill>
          <a:ln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004CC2"/>
                </a:solidFill>
                <a:latin typeface="Segoe UI"/>
              </a:defRPr>
            </a:pPr>
            <a:r>
              <a:t>Menu</a:t>
            </a:r>
          </a:p>
        </p:txBody>
      </p:sp>
      <p:sp>
        <p:nvSpPr>
          <p:cNvPr id="33" name="Rounded Rectangle 32">
            <a:hlinkClick action="ppaction://hlinksldjump" r:id="rId5"/>
          </p:cNvPr>
          <p:cNvSpPr/>
          <p:nvPr/>
        </p:nvSpPr>
        <p:spPr>
          <a:xfrm>
            <a:off x="10058400" y="6400800"/>
            <a:ext cx="868680" cy="329184"/>
          </a:xfrm>
          <a:prstGeom prst="roundRect">
            <a:avLst/>
          </a:prstGeom>
          <a:solidFill>
            <a:srgbClr val="FFFFFF"/>
          </a:solidFill>
          <a:ln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004CC2"/>
                </a:solidFill>
                <a:latin typeface="Segoe UI"/>
              </a:defRPr>
            </a:pPr>
            <a:r>
              <a:t>Back</a:t>
            </a:r>
          </a:p>
        </p:txBody>
      </p:sp>
      <p:sp>
        <p:nvSpPr>
          <p:cNvPr id="34" name="Rounded Rectangle 33">
            <a:hlinkClick action="ppaction://hlinksldjump" r:id="rId6"/>
          </p:cNvPr>
          <p:cNvSpPr/>
          <p:nvPr/>
        </p:nvSpPr>
        <p:spPr>
          <a:xfrm>
            <a:off x="10972800" y="6400800"/>
            <a:ext cx="868680" cy="329184"/>
          </a:xfrm>
          <a:prstGeom prst="roundRect">
            <a:avLst/>
          </a:prstGeom>
          <a:solidFill>
            <a:srgbClr val="0A6CFF"/>
          </a:solidFill>
          <a:ln>
            <a:solidFill>
              <a:srgbClr val="004CC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FFFFFF"/>
                </a:solidFill>
                <a:latin typeface="Segoe UI"/>
              </a:defRPr>
            </a:pPr>
            <a:r>
              <a:t>Next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4F8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566928"/>
          </a:xfrm>
          <a:prstGeom prst="rect">
            <a:avLst/>
          </a:prstGeom>
          <a:solidFill>
            <a:srgbClr val="E8EE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566928"/>
            <a:ext cx="12188952" cy="18288"/>
          </a:xfrm>
          <a:prstGeom prst="rect">
            <a:avLst/>
          </a:prstGeom>
          <a:solidFill>
            <a:srgbClr val="C1D5F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658368" y="91440"/>
            <a:ext cx="2514600" cy="301752"/>
          </a:xfrm>
          <a:prstGeom prst="roundRect">
            <a:avLst/>
          </a:prstGeom>
          <a:solidFill>
            <a:srgbClr val="EAF1FF"/>
          </a:solidFill>
          <a:ln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840" b="1">
                <a:solidFill>
                  <a:srgbClr val="004CC2"/>
                </a:solidFill>
              </a:defRPr>
            </a:pPr>
            <a:r>
              <a:t>BRAMA School CyberCulture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368" y="457200"/>
            <a:ext cx="1088136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900" b="1">
                <a:solidFill>
                  <a:srgbClr val="0F1F3D"/>
                </a:solidFill>
                <a:latin typeface="Segoe UI"/>
              </a:defRPr>
            </a:pPr>
            <a:r>
              <a:t>AI Component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6656" y="932688"/>
            <a:ext cx="10698480" cy="4206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50">
                <a:solidFill>
                  <a:srgbClr val="5A6F93"/>
                </a:solidFill>
                <a:latin typeface="Segoe UI"/>
              </a:defRPr>
            </a:pPr>
            <a:r>
              <a:t>AI BRAMA Agent strengthens education and operations without autonomous final decisions.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31520" y="1325880"/>
            <a:ext cx="5532120" cy="274320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lIns="146304" rIns="146304" tIns="109728" bIns="73152"/>
          <a:lstStyle/>
          <a:p>
            <a:pPr algn="ctr">
              <a:defRPr b="1" sz="1300">
                <a:solidFill>
                  <a:srgbClr val="0F1F3D"/>
                </a:solidFill>
                <a:latin typeface="Segoe UI"/>
              </a:defRPr>
            </a:pPr>
            <a:r>
              <a:t>AI BRAMA Agent roles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AI tutor: micro-lessons and Q&amp;A;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AI teacher assistant: tests/quizzes/materials;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AI operator: intake, routing, auto-reports.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41248" y="1417320"/>
            <a:ext cx="530352" cy="73152"/>
          </a:xfrm>
          <a:prstGeom prst="round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ounded Rectangle 8"/>
          <p:cNvSpPr/>
          <p:nvPr/>
        </p:nvSpPr>
        <p:spPr>
          <a:xfrm>
            <a:off x="6400800" y="1325880"/>
            <a:ext cx="5074920" cy="274320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lIns="146304" rIns="146304" tIns="109728" bIns="73152"/>
          <a:lstStyle/>
          <a:p>
            <a:pPr algn="ctr">
              <a:defRPr b="1" sz="1300">
                <a:solidFill>
                  <a:srgbClr val="0F1F3D"/>
                </a:solidFill>
                <a:latin typeface="Segoe UI"/>
              </a:defRPr>
            </a:pPr>
            <a:r>
              <a:t>Guardian Pipeline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detect -&gt; score -&gt; route -&gt; human confirm;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risks: grooming / bullying / manipulations;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control: SLA + audit trail.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510528" y="1417320"/>
            <a:ext cx="530352" cy="73152"/>
          </a:xfrm>
          <a:prstGeom prst="roundRect">
            <a:avLst/>
          </a:prstGeom>
          <a:solidFill>
            <a:srgbClr val="004CC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731520" y="4251960"/>
            <a:ext cx="10744200" cy="132588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lIns="146304" rIns="146304" tIns="109728" bIns="73152"/>
          <a:lstStyle/>
          <a:p>
            <a:pPr algn="ctr">
              <a:defRPr b="1" sz="1300">
                <a:solidFill>
                  <a:srgbClr val="0F1F3D"/>
                </a:solidFill>
                <a:latin typeface="Segoe UI"/>
              </a:defRPr>
            </a:pPr>
            <a:r>
              <a:t>Human-in-the-loop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AI does not make final decisions; authorized human validates action and closure.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41248" y="4343400"/>
            <a:ext cx="530352" cy="73152"/>
          </a:xfrm>
          <a:prstGeom prst="round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Rounded Rectangle 12"/>
          <p:cNvSpPr/>
          <p:nvPr/>
        </p:nvSpPr>
        <p:spPr>
          <a:xfrm>
            <a:off x="8348471" y="694944"/>
            <a:ext cx="3035808" cy="1554480"/>
          </a:xfrm>
          <a:prstGeom prst="roundRect">
            <a:avLst/>
          </a:prstGeom>
          <a:solidFill>
            <a:srgbClr val="EAF1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Rounded Rectangle 13"/>
          <p:cNvSpPr/>
          <p:nvPr/>
        </p:nvSpPr>
        <p:spPr>
          <a:xfrm>
            <a:off x="8321040" y="658368"/>
            <a:ext cx="3035808" cy="155448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5" name="Picture 14" descr="08-ai-componen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5904" y="713232"/>
            <a:ext cx="2926079" cy="1444752"/>
          </a:xfrm>
          <a:prstGeom prst="rect">
            <a:avLst/>
          </a:prstGeom>
          <a:ln>
            <a:noFill/>
          </a:ln>
        </p:spPr>
      </p:pic>
      <p:sp>
        <p:nvSpPr>
          <p:cNvPr id="16" name="Rectangle 15"/>
          <p:cNvSpPr/>
          <p:nvPr/>
        </p:nvSpPr>
        <p:spPr>
          <a:xfrm>
            <a:off x="8375904" y="713232"/>
            <a:ext cx="2926079" cy="45720"/>
          </a:xfrm>
          <a:prstGeom prst="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Rounded Rectangle 16">
            <a:hlinkClick action="ppaction://hlinksldjump" r:id="rId4"/>
          </p:cNvPr>
          <p:cNvSpPr/>
          <p:nvPr/>
        </p:nvSpPr>
        <p:spPr>
          <a:xfrm>
            <a:off x="9189720" y="6400800"/>
            <a:ext cx="822960" cy="329184"/>
          </a:xfrm>
          <a:prstGeom prst="roundRect">
            <a:avLst/>
          </a:prstGeom>
          <a:solidFill>
            <a:srgbClr val="FFFFFF"/>
          </a:solidFill>
          <a:ln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004CC2"/>
                </a:solidFill>
                <a:latin typeface="Segoe UI"/>
              </a:defRPr>
            </a:pPr>
            <a:r>
              <a:t>Menu</a:t>
            </a:r>
          </a:p>
        </p:txBody>
      </p:sp>
      <p:sp>
        <p:nvSpPr>
          <p:cNvPr id="18" name="Rounded Rectangle 17">
            <a:hlinkClick action="ppaction://hlinksldjump" r:id="rId5"/>
          </p:cNvPr>
          <p:cNvSpPr/>
          <p:nvPr/>
        </p:nvSpPr>
        <p:spPr>
          <a:xfrm>
            <a:off x="10058400" y="6400800"/>
            <a:ext cx="868680" cy="329184"/>
          </a:xfrm>
          <a:prstGeom prst="roundRect">
            <a:avLst/>
          </a:prstGeom>
          <a:solidFill>
            <a:srgbClr val="FFFFFF"/>
          </a:solidFill>
          <a:ln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004CC2"/>
                </a:solidFill>
                <a:latin typeface="Segoe UI"/>
              </a:defRPr>
            </a:pPr>
            <a:r>
              <a:t>Back</a:t>
            </a:r>
          </a:p>
        </p:txBody>
      </p:sp>
      <p:sp>
        <p:nvSpPr>
          <p:cNvPr id="19" name="Rounded Rectangle 18">
            <a:hlinkClick action="ppaction://hlinksldjump" r:id="rId6"/>
          </p:cNvPr>
          <p:cNvSpPr/>
          <p:nvPr/>
        </p:nvSpPr>
        <p:spPr>
          <a:xfrm>
            <a:off x="10972800" y="6400800"/>
            <a:ext cx="868680" cy="329184"/>
          </a:xfrm>
          <a:prstGeom prst="roundRect">
            <a:avLst/>
          </a:prstGeom>
          <a:solidFill>
            <a:srgbClr val="0A6CFF"/>
          </a:solidFill>
          <a:ln>
            <a:solidFill>
              <a:srgbClr val="004CC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FFFFFF"/>
                </a:solidFill>
                <a:latin typeface="Segoe UI"/>
              </a:defRPr>
            </a:pPr>
            <a:r>
              <a:t>Next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4F8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566928"/>
          </a:xfrm>
          <a:prstGeom prst="rect">
            <a:avLst/>
          </a:prstGeom>
          <a:solidFill>
            <a:srgbClr val="E8EE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566928"/>
            <a:ext cx="12188952" cy="18288"/>
          </a:xfrm>
          <a:prstGeom prst="rect">
            <a:avLst/>
          </a:prstGeom>
          <a:solidFill>
            <a:srgbClr val="C1D5F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658368" y="91440"/>
            <a:ext cx="2514600" cy="301752"/>
          </a:xfrm>
          <a:prstGeom prst="roundRect">
            <a:avLst/>
          </a:prstGeom>
          <a:solidFill>
            <a:srgbClr val="EAF1FF"/>
          </a:solidFill>
          <a:ln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840" b="1">
                <a:solidFill>
                  <a:srgbClr val="004CC2"/>
                </a:solidFill>
              </a:defRPr>
            </a:pPr>
            <a:r>
              <a:t>BRAMA School CyberCulture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368" y="457200"/>
            <a:ext cx="1088136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900" b="1">
                <a:solidFill>
                  <a:srgbClr val="0F1F3D"/>
                </a:solidFill>
                <a:latin typeface="Segoe UI"/>
              </a:defRPr>
            </a:pPr>
            <a:r>
              <a:t>Use Cases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6656" y="932688"/>
            <a:ext cx="10698480" cy="4206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50">
                <a:solidFill>
                  <a:srgbClr val="5A6F93"/>
                </a:solidFill>
                <a:latin typeface="Segoe UI"/>
              </a:defRPr>
            </a:pPr>
            <a:r>
              <a:t>Ten scenario directions with standardized response logic.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31520" y="1325880"/>
            <a:ext cx="5303520" cy="3749039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lIns="146304" rIns="146304" tIns="109728" bIns="73152"/>
          <a:lstStyle/>
          <a:p>
            <a:pPr algn="ctr">
              <a:defRPr b="1" sz="1300">
                <a:solidFill>
                  <a:srgbClr val="0F1F3D"/>
                </a:solidFill>
                <a:latin typeface="Segoe UI"/>
              </a:defRPr>
            </a:pPr>
            <a:r>
              <a:t>Scenarios 01-05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01 Grooming in game chat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02 Cyberbullying in school community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03 Phishing link in messenger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04 Fake contest manipulation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05 PII extraction attempt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41248" y="1417320"/>
            <a:ext cx="530352" cy="73152"/>
          </a:xfrm>
          <a:prstGeom prst="round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ounded Rectangle 8"/>
          <p:cNvSpPr/>
          <p:nvPr/>
        </p:nvSpPr>
        <p:spPr>
          <a:xfrm>
            <a:off x="6172200" y="1325880"/>
            <a:ext cx="5303520" cy="3749039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lIns="146304" rIns="146304" tIns="109728" bIns="73152"/>
          <a:lstStyle/>
          <a:p>
            <a:pPr algn="ctr">
              <a:defRPr b="1" sz="1300">
                <a:solidFill>
                  <a:srgbClr val="0F1F3D"/>
                </a:solidFill>
                <a:latin typeface="Segoe UI"/>
              </a:defRPr>
            </a:pPr>
            <a:r>
              <a:t>Scenarios 06-10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06 Toxic escalation in voice chat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07 Harmful content spread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08 Pseudo-recruitment to closed channel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09 Social engineering via known contact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10 Repeat risk after closure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281928" y="1417320"/>
            <a:ext cx="530352" cy="73152"/>
          </a:xfrm>
          <a:prstGeom prst="round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731520" y="5257800"/>
            <a:ext cx="7863840" cy="73152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lIns="146304" rIns="146304" tIns="109728" bIns="73152"/>
          <a:lstStyle/>
          <a:p>
            <a:pPr algn="ctr">
              <a:defRPr b="1" sz="1300">
                <a:solidFill>
                  <a:srgbClr val="0F1F3D"/>
                </a:solidFill>
                <a:latin typeface="Segoe UI"/>
              </a:defRPr>
            </a:pPr>
            <a:r>
              <a:t>Case logic template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context -&gt; trigger -&gt; roles -&gt; in/out data -&gt; algorithm -&gt; closure criterion.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41248" y="5349240"/>
            <a:ext cx="530352" cy="73152"/>
          </a:xfrm>
          <a:prstGeom prst="roundRect">
            <a:avLst/>
          </a:prstGeom>
          <a:solidFill>
            <a:srgbClr val="004CC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Rounded Rectangle 12"/>
          <p:cNvSpPr/>
          <p:nvPr/>
        </p:nvSpPr>
        <p:spPr>
          <a:xfrm>
            <a:off x="8348471" y="694944"/>
            <a:ext cx="3035808" cy="1554480"/>
          </a:xfrm>
          <a:prstGeom prst="roundRect">
            <a:avLst/>
          </a:prstGeom>
          <a:solidFill>
            <a:srgbClr val="EAF1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Rounded Rectangle 13"/>
          <p:cNvSpPr/>
          <p:nvPr/>
        </p:nvSpPr>
        <p:spPr>
          <a:xfrm>
            <a:off x="8321040" y="658368"/>
            <a:ext cx="3035808" cy="155448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5" name="Picture 14" descr="09-use-cas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5904" y="713232"/>
            <a:ext cx="2926079" cy="1444752"/>
          </a:xfrm>
          <a:prstGeom prst="rect">
            <a:avLst/>
          </a:prstGeom>
          <a:ln>
            <a:noFill/>
          </a:ln>
        </p:spPr>
      </p:pic>
      <p:sp>
        <p:nvSpPr>
          <p:cNvPr id="16" name="Rectangle 15"/>
          <p:cNvSpPr/>
          <p:nvPr/>
        </p:nvSpPr>
        <p:spPr>
          <a:xfrm>
            <a:off x="8375904" y="713232"/>
            <a:ext cx="2926079" cy="45720"/>
          </a:xfrm>
          <a:prstGeom prst="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Rounded Rectangle 16">
            <a:hlinkClick action="ppaction://hlinksldjump" r:id="rId4"/>
          </p:cNvPr>
          <p:cNvSpPr/>
          <p:nvPr/>
        </p:nvSpPr>
        <p:spPr>
          <a:xfrm>
            <a:off x="9189720" y="6400800"/>
            <a:ext cx="822960" cy="329184"/>
          </a:xfrm>
          <a:prstGeom prst="roundRect">
            <a:avLst/>
          </a:prstGeom>
          <a:solidFill>
            <a:srgbClr val="FFFFFF"/>
          </a:solidFill>
          <a:ln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004CC2"/>
                </a:solidFill>
                <a:latin typeface="Segoe UI"/>
              </a:defRPr>
            </a:pPr>
            <a:r>
              <a:t>Menu</a:t>
            </a:r>
          </a:p>
        </p:txBody>
      </p:sp>
      <p:sp>
        <p:nvSpPr>
          <p:cNvPr id="18" name="Rounded Rectangle 17">
            <a:hlinkClick action="ppaction://hlinksldjump" r:id="rId5"/>
          </p:cNvPr>
          <p:cNvSpPr/>
          <p:nvPr/>
        </p:nvSpPr>
        <p:spPr>
          <a:xfrm>
            <a:off x="10058400" y="6400800"/>
            <a:ext cx="868680" cy="329184"/>
          </a:xfrm>
          <a:prstGeom prst="roundRect">
            <a:avLst/>
          </a:prstGeom>
          <a:solidFill>
            <a:srgbClr val="FFFFFF"/>
          </a:solidFill>
          <a:ln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004CC2"/>
                </a:solidFill>
                <a:latin typeface="Segoe UI"/>
              </a:defRPr>
            </a:pPr>
            <a:r>
              <a:t>Back</a:t>
            </a:r>
          </a:p>
        </p:txBody>
      </p:sp>
      <p:sp>
        <p:nvSpPr>
          <p:cNvPr id="19" name="Rounded Rectangle 18">
            <a:hlinkClick action="ppaction://hlinksldjump" r:id="rId6"/>
          </p:cNvPr>
          <p:cNvSpPr/>
          <p:nvPr/>
        </p:nvSpPr>
        <p:spPr>
          <a:xfrm>
            <a:off x="10972800" y="6400800"/>
            <a:ext cx="868680" cy="329184"/>
          </a:xfrm>
          <a:prstGeom prst="roundRect">
            <a:avLst/>
          </a:prstGeom>
          <a:solidFill>
            <a:srgbClr val="0A6CFF"/>
          </a:solidFill>
          <a:ln>
            <a:solidFill>
              <a:srgbClr val="004CC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FFFFFF"/>
                </a:solidFill>
                <a:latin typeface="Segoe UI"/>
              </a:defRPr>
            </a:pPr>
            <a:r>
              <a:t>Next</a:t>
            </a:r>
          </a:p>
        </p:txBody>
      </p:sp>
      <p:sp>
        <p:nvSpPr>
          <p:cNvPr id="20" name="Rounded Rectangle 19">
            <a:hlinkClick action="ppaction://hlinksldjump" r:id="rId7"/>
          </p:cNvPr>
          <p:cNvSpPr/>
          <p:nvPr/>
        </p:nvSpPr>
        <p:spPr>
          <a:xfrm>
            <a:off x="8732520" y="5413248"/>
            <a:ext cx="2788920" cy="329184"/>
          </a:xfrm>
          <a:prstGeom prst="roundRect">
            <a:avLst/>
          </a:prstGeom>
          <a:solidFill>
            <a:srgbClr val="0A6CFF"/>
          </a:solidFill>
          <a:ln>
            <a:solidFill>
              <a:srgbClr val="004CC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FFFFFF"/>
                </a:solidFill>
                <a:latin typeface="Segoe UI"/>
              </a:defRPr>
            </a:pPr>
            <a:r>
              <a:t>Open deep demo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