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88952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100" b="1">
                <a:solidFill>
                  <a:srgbClr val="004CC2"/>
                </a:solidFill>
                <a:latin typeface="Segoe UI"/>
              </a:defRPr>
            </a:pPr>
            <a:r>
              <a:t>Профіль ризиків: до / після</a:t>
            </a:r>
          </a:p>
        </c:rich>
      </c:tx>
      <c:layout/>
      <c:overlay val="0"/>
    </c:title>
    <c:autoTitleDeleted val="0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Поточний профіль ризику</c:v>
                </c:pt>
              </c:strCache>
            </c:strRef>
          </c:tx>
          <c:spPr>
            <a:solidFill>
              <a:srgbClr val="FF8F3F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Домагання</c:v>
                </c:pt>
                <c:pt idx="1">
                  <c:v>Кібербулінг</c:v>
                </c:pt>
                <c:pt idx="2">
                  <c:v>Фішинг</c:v>
                </c:pt>
                <c:pt idx="3">
                  <c:v>Маніпуляції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</c:v>
                </c:pt>
                <c:pt idx="1">
                  <c:v>72</c:v>
                </c:pt>
                <c:pt idx="2">
                  <c:v>68</c:v>
                </c:pt>
                <c:pt idx="3">
                  <c:v>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Цільовий профіль після впровадження</c:v>
                </c:pt>
              </c:strCache>
            </c:strRef>
          </c:tx>
          <c:spPr>
            <a:solidFill>
              <a:srgbClr val="1F9D71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Домагання</c:v>
                </c:pt>
                <c:pt idx="1">
                  <c:v>Кібербулінг</c:v>
                </c:pt>
                <c:pt idx="2">
                  <c:v>Фішинг</c:v>
                </c:pt>
                <c:pt idx="3">
                  <c:v>Маніпуляції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34</c:v>
                </c:pt>
                <c:pt idx="1">
                  <c:v>41</c:v>
                </c:pt>
                <c:pt idx="2">
                  <c:v>37</c:v>
                </c:pt>
                <c:pt idx="3">
                  <c:v>33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>
          <c:spPr>
            <a:ln>
              <a:solidFill>
                <a:srgbClr val="C1D5F5"/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919">
                <a:solidFill>
                  <a:srgbClr val="5A6F93"/>
                </a:solidFill>
                <a:latin typeface="Segoe UI"/>
              </a:defRPr>
            </a:pPr>
          </a:p>
        </c:txPr>
        <c:crossAx val="-2068027336"/>
        <c:crosses val="autoZero"/>
      </c:valAx>
    </c:plotArea>
    <c:legend>
      <c:legendPos val="b"/>
      <c:overlay val="0"/>
      <c:txPr>
        <a:bodyPr/>
        <a:lstStyle/>
        <a:p>
          <a:pPr>
            <a:defRPr sz="1000">
              <a:solidFill>
                <a:srgbClr val="5A6F93"/>
              </a:solidFill>
              <a:latin typeface="Segoe UI"/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100" b="1">
                <a:solidFill>
                  <a:srgbClr val="004CC2"/>
                </a:solidFill>
                <a:latin typeface="Segoe UI"/>
              </a:defRPr>
            </a:pPr>
            <a:r>
              <a:t>line chart: приріст керованого результату</a:t>
            </a:r>
          </a:p>
        </c:rich>
      </c:tx>
      <c:layout/>
      <c:overlay val="0"/>
    </c:title>
    <c:autoTitleDeleted val="0"/>
    <c:plotArea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Базова модель</c:v>
                </c:pt>
              </c:strCache>
            </c:strRef>
          </c:tx>
          <c:spPr>
            <a:solidFill>
              <a:srgbClr val="FF8F3F"/>
            </a:solidFill>
            <a:ln>
              <a:noFill/>
            </a:ln>
          </c:spPr>
          <c:cat>
            <c:strRef>
              <c:f>Sheet1!$A$2:$A$7</c:f>
              <c:strCache>
                <c:ptCount val="6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22</c:v>
                </c:pt>
                <c:pt idx="1">
                  <c:v>24</c:v>
                </c:pt>
                <c:pt idx="2">
                  <c:v>27</c:v>
                </c:pt>
                <c:pt idx="3">
                  <c:v>29</c:v>
                </c:pt>
                <c:pt idx="4">
                  <c:v>31</c:v>
                </c:pt>
                <c:pt idx="5">
                  <c:v>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Модель BRAMA</c:v>
                </c:pt>
              </c:strCache>
            </c:strRef>
          </c:tx>
          <c:spPr>
            <a:solidFill>
              <a:srgbClr val="0A6CFF"/>
            </a:solidFill>
            <a:ln>
              <a:noFill/>
            </a:ln>
          </c:spPr>
          <c:cat>
            <c:strRef>
              <c:f>Sheet1!$A$2:$A$7</c:f>
              <c:strCache>
                <c:ptCount val="6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Q5</c:v>
                </c:pt>
                <c:pt idx="5">
                  <c:v>Q6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22</c:v>
                </c:pt>
                <c:pt idx="1">
                  <c:v>34</c:v>
                </c:pt>
                <c:pt idx="2">
                  <c:v>46</c:v>
                </c:pt>
                <c:pt idx="3">
                  <c:v>58</c:v>
                </c:pt>
                <c:pt idx="4">
                  <c:v>69</c:v>
                </c:pt>
                <c:pt idx="5">
                  <c:v>78</c:v>
                </c:pt>
              </c:numCache>
            </c:numRef>
          </c:val>
          <c:smooth val="0"/>
        </c:ser>
        <c:marker val="1"/>
        <c:smooth val="0"/>
        <c:axId val="2118791784"/>
        <c:axId val="2140495176"/>
      </c:lineChart>
      <c:catAx>
        <c:axId val="2118791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</a:p>
        </c:txPr>
        <c:crossAx val="2140495176"/>
        <c:crosses val="autoZero"/>
        <c:auto val="1"/>
        <c:lblAlgn val="ctr"/>
        <c:lblOffset val="100"/>
        <c:noMultiLvlLbl val="0"/>
      </c:catAx>
      <c:valAx>
        <c:axId val="2140495176"/>
        <c:scaling/>
        <c:delete val="0"/>
        <c:axPos val="l"/>
        <c:majorGridlines>
          <c:spPr>
            <a:ln>
              <a:solidFill>
                <a:srgbClr val="C1D5F5"/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919">
                <a:solidFill>
                  <a:srgbClr val="5A6F93"/>
                </a:solidFill>
                <a:latin typeface="Segoe UI"/>
              </a:defRPr>
            </a:pPr>
          </a:p>
        </c:txPr>
        <c:crossAx val="2118791784"/>
        <c:crosses val="autoZero"/>
      </c:valAx>
    </c:plotArea>
    <c:legend>
      <c:legendPos val="b"/>
      <c:layout/>
      <c:overlay val="0"/>
      <c:txPr>
        <a:bodyPr/>
        <a:lstStyle/>
        <a:p>
          <a:pPr>
            <a:defRPr sz="1000">
              <a:solidFill>
                <a:srgbClr val="5A6F93"/>
              </a:solidFill>
              <a:latin typeface="Segoe UI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title>
      <c:tx>
        <c:rich>
          <a:bodyPr/>
          <a:lstStyle/>
          <a:p>
            <a:pPr>
              <a:defRPr sz="1100" b="1">
                <a:solidFill>
                  <a:srgbClr val="004CC2"/>
                </a:solidFill>
                <a:latin typeface="Segoe UI"/>
              </a:defRPr>
            </a:pPr>
            <a:r>
              <a:t>bar chart: факт проти цільових значень</a:t>
            </a:r>
          </a:p>
        </c:rich>
      </c:tx>
      <c:layout/>
      <c:overlay val="0"/>
    </c:title>
    <c:autoTitleDeleted val="0"/>
    <c:plotArea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8F3F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Охоплення</c:v>
                </c:pt>
                <c:pt idx="1">
                  <c:v>Якість уроків</c:v>
                </c:pt>
                <c:pt idx="2">
                  <c:v>SLA</c:v>
                </c:pt>
                <c:pt idx="3">
                  <c:v>Повторні ризики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</c:v>
                </c:pt>
                <c:pt idx="1">
                  <c:v>74</c:v>
                </c:pt>
                <c:pt idx="2">
                  <c:v>87</c:v>
                </c:pt>
                <c:pt idx="3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Ціль</c:v>
                </c:pt>
              </c:strCache>
            </c:strRef>
          </c:tx>
          <c:spPr>
            <a:solidFill>
              <a:srgbClr val="0A6CFF"/>
            </a:solidFill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Охоплення</c:v>
                </c:pt>
                <c:pt idx="1">
                  <c:v>Якість уроків</c:v>
                </c:pt>
                <c:pt idx="2">
                  <c:v>SLA</c:v>
                </c:pt>
                <c:pt idx="3">
                  <c:v>Повторні ризики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</c:v>
                </c:pt>
                <c:pt idx="1">
                  <c:v>85</c:v>
                </c:pt>
                <c:pt idx="2">
                  <c:v>92</c:v>
                </c:pt>
                <c:pt idx="3">
                  <c:v>25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b"/>
        <c:majorGridlines>
          <c:spPr>
            <a:ln>
              <a:solidFill>
                <a:srgbClr val="C1D5F5"/>
              </a:solidFill>
            </a:ln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919">
                <a:solidFill>
                  <a:srgbClr val="5A6F93"/>
                </a:solidFill>
                <a:latin typeface="Segoe UI"/>
              </a:defRPr>
            </a:pPr>
          </a:p>
        </c:txPr>
        <c:crossAx val="-2068027336"/>
        <c:crosses val="autoZero"/>
      </c:valAx>
    </c:plotArea>
    <c:legend>
      <c:legendPos val="b"/>
      <c:overlay val="0"/>
      <c:txPr>
        <a:bodyPr/>
        <a:lstStyle/>
        <a:p>
          <a:pPr>
            <a:defRPr sz="1000">
              <a:solidFill>
                <a:srgbClr val="5A6F93"/>
              </a:solidFill>
              <a:latin typeface="Segoe UI"/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chart>
    <c:title>
      <c:tx>
        <c:rich>
          <a:bodyPr/>
          <a:lstStyle/>
          <a:p>
            <a:pPr>
              <a:defRPr sz="1100" b="1">
                <a:solidFill>
                  <a:srgbClr val="004CC2"/>
                </a:solidFill>
                <a:latin typeface="Segoe UI"/>
              </a:defRPr>
            </a:pPr>
            <a:r>
              <a:t>pie chart: 35 / 55 / 10</a:t>
            </a:r>
          </a:p>
        </c:rich>
      </c:tx>
      <c:layout/>
      <c:overlay val="0"/>
    </c:title>
    <c:autoTitleDeleted val="0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Структура</c:v>
                </c:pt>
              </c:strCache>
            </c:strRef>
          </c:tx>
          <c:spPr>
            <a:solidFill>
              <a:srgbClr val="0A6CFF"/>
            </a:solidFill>
            <a:ln>
              <a:noFill/>
            </a:ln>
          </c:spPr>
          <c:cat>
            <c:strRef>
              <c:f>Sheet1!$A$2:$A$4</c:f>
              <c:strCache>
                <c:ptCount val="3"/>
                <c:pt idx="0">
                  <c:v>Держава</c:v>
                </c:pt>
                <c:pt idx="1">
                  <c:v>Донори</c:v>
                </c:pt>
                <c:pt idx="2">
                  <c:v>Партнери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55</c:v>
                </c:pt>
                <c:pt idx="2">
                  <c:v>10</c:v>
                </c:pt>
              </c:numCache>
            </c:numRef>
          </c:val>
        </c:ser>
      </c:pieChart>
    </c:plotArea>
    <c:legend>
      <c:legendPos val="b"/>
      <c:overlay val="0"/>
      <c:txPr>
        <a:bodyPr/>
        <a:lstStyle/>
        <a:p>
          <a:pPr>
            <a:defRPr sz="1000">
              <a:solidFill>
                <a:srgbClr val="5A6F93"/>
              </a:solidFill>
              <a:latin typeface="Segoe UI"/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 Build: title -&gt; subtitle -&gt; KPI cards.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Zoom.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 Cards appear left-to-right.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Morph.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Transition: Fade. Clickable drilldown button to appendix.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slide" Target="slide1.xml"/><Relationship Id="rId5" Type="http://schemas.openxmlformats.org/officeDocument/2006/relationships/slide" Target="slide2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0.jpg"/><Relationship Id="rId5" Type="http://schemas.openxmlformats.org/officeDocument/2006/relationships/slide" Target="slide1.xml"/><Relationship Id="rId6" Type="http://schemas.openxmlformats.org/officeDocument/2006/relationships/slide" Target="slide9.xml"/><Relationship Id="rId7" Type="http://schemas.openxmlformats.org/officeDocument/2006/relationships/slide" Target="slide11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1.jpg"/><Relationship Id="rId5" Type="http://schemas.openxmlformats.org/officeDocument/2006/relationships/slide" Target="slide1.xml"/><Relationship Id="rId6" Type="http://schemas.openxmlformats.org/officeDocument/2006/relationships/slide" Target="slide10.xml"/><Relationship Id="rId7" Type="http://schemas.openxmlformats.org/officeDocument/2006/relationships/slide" Target="slide1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slide" Target="slide1.xml"/><Relationship Id="rId5" Type="http://schemas.openxmlformats.org/officeDocument/2006/relationships/slide" Target="slide11.xml"/><Relationship Id="rId6" Type="http://schemas.openxmlformats.org/officeDocument/2006/relationships/slide" Target="slide13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3.jpg"/><Relationship Id="rId5" Type="http://schemas.openxmlformats.org/officeDocument/2006/relationships/slide" Target="slide1.xml"/><Relationship Id="rId6" Type="http://schemas.openxmlformats.org/officeDocument/2006/relationships/slide" Target="slide12.xml"/><Relationship Id="rId7" Type="http://schemas.openxmlformats.org/officeDocument/2006/relationships/slide" Target="slide14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Relationship Id="rId4" Type="http://schemas.openxmlformats.org/officeDocument/2006/relationships/slide" Target="slide1.xml"/><Relationship Id="rId5" Type="http://schemas.openxmlformats.org/officeDocument/2006/relationships/slide" Target="slide13.xml"/><Relationship Id="rId6" Type="http://schemas.openxmlformats.org/officeDocument/2006/relationships/slide" Target="slide15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Relationship Id="rId4" Type="http://schemas.openxmlformats.org/officeDocument/2006/relationships/slide" Target="slide1.xml"/><Relationship Id="rId5" Type="http://schemas.openxmlformats.org/officeDocument/2006/relationships/slide" Target="slide14.xml"/><Relationship Id="rId6" Type="http://schemas.openxmlformats.org/officeDocument/2006/relationships/slide" Target="slide16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Relationship Id="rId4" Type="http://schemas.openxmlformats.org/officeDocument/2006/relationships/slide" Target="slide1.xml"/><Relationship Id="rId5" Type="http://schemas.openxmlformats.org/officeDocument/2006/relationships/slide" Target="slide15.xml"/><Relationship Id="rId6" Type="http://schemas.openxmlformats.org/officeDocument/2006/relationships/slide" Target="slide1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slide" Target="slide1.xml"/><Relationship Id="rId5" Type="http://schemas.openxmlformats.org/officeDocument/2006/relationships/slide" Target="slide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jpg"/><Relationship Id="rId5" Type="http://schemas.openxmlformats.org/officeDocument/2006/relationships/slide" Target="slide1.xml"/><Relationship Id="rId6" Type="http://schemas.openxmlformats.org/officeDocument/2006/relationships/slide" Target="slide2.xml"/><Relationship Id="rId7" Type="http://schemas.openxmlformats.org/officeDocument/2006/relationships/slide" Target="slide4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slide" Target="slide1.xml"/><Relationship Id="rId5" Type="http://schemas.openxmlformats.org/officeDocument/2006/relationships/slide" Target="slide3.xml"/><Relationship Id="rId6" Type="http://schemas.openxmlformats.org/officeDocument/2006/relationships/slide" Target="slide5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slide" Target="slide1.xml"/><Relationship Id="rId5" Type="http://schemas.openxmlformats.org/officeDocument/2006/relationships/slide" Target="slide4.xml"/><Relationship Id="rId6" Type="http://schemas.openxmlformats.org/officeDocument/2006/relationships/slide" Target="slide6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slide" Target="slide1.xml"/><Relationship Id="rId5" Type="http://schemas.openxmlformats.org/officeDocument/2006/relationships/slide" Target="slide5.xml"/><Relationship Id="rId6" Type="http://schemas.openxmlformats.org/officeDocument/2006/relationships/slide" Target="slide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slide" Target="slide1.xml"/><Relationship Id="rId5" Type="http://schemas.openxmlformats.org/officeDocument/2006/relationships/slide" Target="slide6.xml"/><Relationship Id="rId6" Type="http://schemas.openxmlformats.org/officeDocument/2006/relationships/slide" Target="slide8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slide" Target="slide1.xml"/><Relationship Id="rId5" Type="http://schemas.openxmlformats.org/officeDocument/2006/relationships/slide" Target="slide7.xml"/><Relationship Id="rId6" Type="http://schemas.openxmlformats.org/officeDocument/2006/relationships/slide" Target="slide9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slide" Target="slide1.xml"/><Relationship Id="rId5" Type="http://schemas.openxmlformats.org/officeDocument/2006/relationships/slide" Target="slide8.xml"/><Relationship Id="rId6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85800" y="868680"/>
            <a:ext cx="731520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274320" tIns="164592"/>
          <a:lstStyle/>
          <a:p>
            <a:pPr algn="ctr">
              <a:defRPr sz="1150" b="1">
                <a:solidFill>
                  <a:srgbClr val="004CC2"/>
                </a:solidFill>
                <a:latin typeface="Segoe UI"/>
              </a:defRPr>
            </a:pPr>
            <a:r>
              <a:t>Державна цифрова програма кіберкультури</a:t>
            </a:r>
          </a:p>
          <a:p>
            <a:pPr>
              <a:defRPr b="1" sz="4400">
                <a:solidFill>
                  <a:srgbClr val="0F1F3D"/>
                </a:solidFill>
                <a:latin typeface="Segoe UI"/>
              </a:defRPr>
            </a:pPr>
            <a:r>
              <a:t>BRAMA School CyberCulture</a:t>
            </a:r>
          </a:p>
          <a:p>
            <a:pPr>
              <a:defRPr sz="1420">
                <a:solidFill>
                  <a:srgbClr val="5A6F93"/>
                </a:solidFill>
                <a:latin typeface="Segoe UI"/>
              </a:defRPr>
            </a:pPr>
            <a:r>
              <a:t>Інструмент управлінського рішення для запуску, фінансування і контрольованого масштабування системи захисту дітей у цифровому середовищі на рівні державної політики.</a:t>
            </a:r>
          </a:p>
          <a:p>
            <a:pPr>
              <a:defRPr sz="1160">
                <a:solidFill>
                  <a:srgbClr val="21385F"/>
                </a:solidFill>
                <a:latin typeface="Segoe UI"/>
              </a:defRPr>
            </a:pPr>
            <a:r>
              <a:t>Логіка системи: Навчання -&gt; Усвідомлення -&gt; Поведінка -&gt; Участь -&gt; Захист</a:t>
            </a:r>
          </a:p>
          <a:p>
            <a:pPr>
              <a:defRPr sz="1050">
                <a:solidFill>
                  <a:srgbClr val="5A6F93"/>
                </a:solidFill>
                <a:latin typeface="Segoe UI"/>
              </a:defRPr>
            </a:pPr>
            <a:r>
              <a:t>Формат впровадження: пілот 50 шкіл, масштабування до 1000 шкіл, контроль через KPI, SLA та аудит рішень Human-in-the-loop.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83879" y="868680"/>
            <a:ext cx="3337560" cy="2011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82880" tIns="182880"/>
          <a:lstStyle/>
          <a:p>
            <a:pPr algn="ctr">
              <a:defRPr sz="1250" b="1">
                <a:solidFill>
                  <a:srgbClr val="004CC2"/>
                </a:solidFill>
                <a:latin typeface="Segoe UI"/>
              </a:defRPr>
            </a:pPr>
            <a:r>
              <a:t>Контур рішення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1. Освітній контур School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2. AI BRAMA Agent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3. Cyber Virtual Police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4. Governance та аудит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5. KPI + фази + бюджет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31520" y="5504688"/>
            <a:ext cx="2697480" cy="8503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240 000 000 грн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бюджет 18-місячного циклу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" y="5504688"/>
            <a:ext cx="269748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3584448" y="5504688"/>
            <a:ext cx="2697480" cy="8503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50 -&gt; 1000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пілот і масштабування шкіл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4448" y="5504688"/>
            <a:ext cx="269748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6437376" y="5504688"/>
            <a:ext cx="2697480" cy="8503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3 фази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керований запуск і контроль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37376" y="5504688"/>
            <a:ext cx="269748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9290304" y="5504688"/>
            <a:ext cx="2240280" cy="8503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SLA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15 / 30 / 240 хв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90304" y="5504688"/>
            <a:ext cx="224028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8211311" y="2962656"/>
            <a:ext cx="3337560" cy="20116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183879" y="2926080"/>
            <a:ext cx="3337560" cy="2011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Picture 15" descr="01-cover-he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744" y="2980944"/>
            <a:ext cx="3227832" cy="1901952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8238744" y="2980944"/>
            <a:ext cx="3227832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8275319" y="4553712"/>
            <a:ext cx="3154679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348471" y="4590288"/>
            <a:ext cx="3044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Реальне середовище впровадження програми в школах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83879" y="4983480"/>
            <a:ext cx="333756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контур впровадження: школа / педагог / родина</a:t>
            </a:r>
          </a:p>
        </p:txBody>
      </p:sp>
      <p:sp>
        <p:nvSpPr>
          <p:cNvPr id="21" name="Rounded Rectangle 20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2" name="Rounded Rectangle 21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Impact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Результат оцінюється через вимірювану динаміку KPI.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777240" y="1417320"/>
          <a:ext cx="6629400" cy="36576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543800" y="1417320"/>
            <a:ext cx="3931920" cy="36576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Ключовий вплив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зниження інцидентності;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підвищення рівня кіберкультури;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скорочення часу реагування;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зниження повторних ризиків.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53527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ounded Rectangle 9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11-impac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>
            <a:hlinkClick action="ppaction://hlinksldjump" r:id="rId5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5" name="Rounded Rectangle 14">
            <a:hlinkClick action="ppaction://hlinksldjump" r:id="rId6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6" name="Rounded Rectangle 15">
            <a:hlinkClick action="ppaction://hlinksldjump" r:id="rId7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Metrics / Analytics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Псевдо-дашборд для оперативного управління реалізацією.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1417320"/>
            <a:ext cx="2560320" cy="10515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1000+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цільова кількість шкіл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1417320"/>
            <a:ext cx="25603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3474720" y="1417320"/>
            <a:ext cx="2560320" cy="10515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85%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проходження модулів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4720" y="1417320"/>
            <a:ext cx="25603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217920" y="1417320"/>
            <a:ext cx="2560320" cy="10515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&lt;30 хв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первинна реакція Officer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7920" y="1417320"/>
            <a:ext cx="25603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961120" y="1417320"/>
            <a:ext cx="2560320" cy="10515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65%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автоматизація процесів AI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961120" y="1417320"/>
            <a:ext cx="25603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15" name="Chart 14"/>
          <p:cNvGraphicFramePr>
            <a:graphicFrameLocks noGrp="1"/>
          </p:cNvGraphicFramePr>
          <p:nvPr/>
        </p:nvGraphicFramePr>
        <p:xfrm>
          <a:off x="777240" y="2743200"/>
          <a:ext cx="6629400" cy="278892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7543800" y="2743200"/>
            <a:ext cx="3931920" cy="278892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Псевдо-дашборд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SLA compliance: 87%;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виконання освітнього плану: 74%;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людина в контурі рішення: 100%;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динаміка повторного ризику: -41%.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653527" y="283464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12-metric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>
            <a:hlinkClick action="ppaction://hlinksldjump" r:id="rId5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3" name="Rounded Rectangle 22">
            <a:hlinkClick action="ppaction://hlinksldjump" r:id="rId6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4" name="Rounded Rectangle 23">
            <a:hlinkClick action="ppaction://hlinksldjump" r:id="rId7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Roadmap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Три фази реалізації з gate-критеріями переходу.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417320"/>
            <a:ext cx="361188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Фаза 1 (0-6 міс)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освітній запуск і baseline;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старт AI-тьютора;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gate: стабільність циклу.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526280" y="1417320"/>
            <a:ext cx="361188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Фаза 2 (7-12 міс)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операційний запуск CVP;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повний SOP-маршрут;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gate: цільові SLA.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600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275320" y="1417320"/>
            <a:ext cx="329184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Фаза 3 (13-18 міс)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масштабування по регіонах;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оптимізація витрат;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gate: readiness next cycle.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504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13-road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8" name="Rounded Rectangle 17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9" name="Rounded Rectangle 18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Інвестиційна пропозиція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Фінансова модель масштабування з прозорою структурою джерел.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417320"/>
            <a:ext cx="5623560" cy="214884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Фінансова рамка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240 000 000 грн / 18 місяців / 1000 шкіл;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пропорційне зниження бюджету при меншому охопленні;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щомісячний контроль CAPEX/OPEX.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777240" y="3794760"/>
            <a:ext cx="5623560" cy="17373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Логіка для інвестора/донора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чому зараз: ескалація ризиків;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ефект: контрольоване зниження інцидентності;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ціна бездіяльності: зростання втрат.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86968" y="388620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6583680" y="1600200"/>
          <a:ext cx="4800600" cy="38862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14-invest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>
            <a:hlinkClick action="ppaction://hlinksldjump" r:id="rId5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7" name="Rounded Rectangle 16">
            <a:hlinkClick action="ppaction://hlinksldjump" r:id="rId6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8" name="Rounded Rectangle 17">
            <a:hlinkClick action="ppaction://hlinksldjump" r:id="rId7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Партнерство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Формалізований формат рішення і запуску.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417320"/>
            <a:ext cx="3611880" cy="29718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Варіант 01: погоджено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повний запуск фази 1;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підтверджений бюджет;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затверджений календар контролю.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526280" y="1417320"/>
            <a:ext cx="3611880" cy="29718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Варіант 02: умовно погоджено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запуск із умовами;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фіксація відповідальних;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контроль строків закриття.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3600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275320" y="1417320"/>
            <a:ext cx="3291840" cy="29718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Option 03: needs-rework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декомпозиція зауважень;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цільове доопрацювання блоків;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повторне подання.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38504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77240" y="4617720"/>
            <a:ext cx="10789920" cy="96012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Післярішенне вікно (30 днів)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призначення ролей, запуск SOP-маршруту, перший управлінський review.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86968" y="4709159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15-partnersh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0" name="Rounded Rectangle 19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1" name="Rounded Rectangle 20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Безпека та етика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Система захисту, а не масового нагляду.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1417320"/>
            <a:ext cx="525780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Принципи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мінімізація даних і псевдонімізація;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Human-in-the-loop;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RBAC і аудит дій;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відповідність GDPR і правам дитини.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86968" y="150876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217920" y="1417320"/>
            <a:ext cx="5349240" cy="4069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Що система не робить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не виконує тотальне спостереження;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не приймає автономні каральні рішення;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не передає чутливі дані без підстав.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32764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ounded Rectangle 11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16-security-eth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6" name="Rounded Rectangle 15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7" name="Rounded Rectangle 16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Closing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Рішення, яке можна запускати без втрати часу і керованості.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5840" y="1645920"/>
            <a:ext cx="10149840" cy="36118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Що погоджується сьогодні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старт фази 1 і календар контрольних точок;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рамка фінансування і звітності;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RACI-відповідальність контурів;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дата першого управлінського огляду.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15568" y="17373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1097280" y="5486400"/>
            <a:ext cx="3017520" cy="868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T+7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формальний запуск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97280" y="5486400"/>
            <a:ext cx="30175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480560" y="5486400"/>
            <a:ext cx="3017520" cy="868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T+30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перший review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0560" y="5486400"/>
            <a:ext cx="30175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863840" y="5486400"/>
            <a:ext cx="3017520" cy="8686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lIns="146304" tIns="109728"/>
          <a:lstStyle/>
          <a:p>
            <a:pPr algn="ctr">
              <a:defRPr sz="1800" b="1">
                <a:solidFill>
                  <a:srgbClr val="0F1F3D"/>
                </a:solidFill>
                <a:latin typeface="Segoe UI"/>
              </a:defRPr>
            </a:pPr>
            <a:r>
              <a:t>T+90</a:t>
            </a:r>
          </a:p>
          <a:p>
            <a:pPr>
              <a:defRPr sz="940">
                <a:solidFill>
                  <a:srgbClr val="5A6F93"/>
                </a:solidFill>
                <a:latin typeface="Segoe UI"/>
              </a:defRPr>
            </a:pPr>
            <a:r>
              <a:t>проміжний KPI-звіт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63840" y="5486400"/>
            <a:ext cx="3017520" cy="73152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17-clos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0" name="Rounded Rectangle 19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1" name="Rounded Rectangle 20">
            <a:hlinkClick action="ppaction://hlinksldjump" r:id="rId6"/>
          </p:cNvPr>
          <p:cNvSpPr/>
          <p:nvPr/>
        </p:nvSpPr>
        <p:spPr>
          <a:xfrm>
            <a:off x="8823960" y="1170432"/>
            <a:ext cx="233172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Партнерський блок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Проблема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Ризики цифрового середовища ескалюють швидше за шкільну систему реагування.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" y="1325880"/>
            <a:ext cx="3611880" cy="43434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Освітній розрив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немає уніфікованого стандарту навчання кіберкультурі;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різна готовність педагогів і батьків;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фрагментований навчальний контент;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відсутня регулярна перевірка рівня цифрової поведінки.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980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4480560" y="1325880"/>
            <a:ext cx="3611880" cy="43434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Операційний розрив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інциденти часто фіксуються після шкоди;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неповний SOP-маршрут у школах;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затримка ескалації у критичних кейсах;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нерівномірне навантаження на відповідальних осіб.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9028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321040" y="3154680"/>
            <a:ext cx="3246120" cy="25146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Управлінський розрив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фрагментовані дані для рішень і звітності;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складне бюджетне обґрунтування між фазами;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ризикове масштабування без gate-контролю.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30767" y="32461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4526280" y="5897880"/>
            <a:ext cx="233172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heatmap: джерела ризику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040880" y="5897880"/>
            <a:ext cx="201168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SOP-gap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235440" y="5897880"/>
            <a:ext cx="224028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governance lag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348471" y="1362456"/>
            <a:ext cx="3246120" cy="169164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8321040" y="1325880"/>
            <a:ext cx="3246120" cy="169164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02-probl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1380744"/>
            <a:ext cx="3136391" cy="1581912"/>
          </a:xfrm>
          <a:prstGeom prst="rect">
            <a:avLst/>
          </a:prstGeom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8375904" y="1380744"/>
            <a:ext cx="3136391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8412480" y="2633472"/>
            <a:ext cx="3063239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485632" y="2670048"/>
            <a:ext cx="295351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Індикатори ризикової поведінки у цифрових каналах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21040" y="3081528"/>
            <a:ext cx="324612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тригери: DM / фішинг / маніпуляції / кібербулінг</a:t>
            </a:r>
          </a:p>
        </p:txBody>
      </p:sp>
      <p:sp>
        <p:nvSpPr>
          <p:cNvPr id="23" name="Rounded Rectangle 22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4" name="Rounded Rectangle 23">
            <a:hlinkClick action="ppaction://hlinksldjump" r:id="rId4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5" name="Rounded Rectangle 24">
            <a:hlinkClick action="ppaction://hlinksldjump" r:id="rId5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Контекст України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Потрібна національна превентивна система кіберзахисту дітей.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2880360"/>
            <a:ext cx="5029200" cy="27432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Контекстні фактори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зростання інтенсивності інцидентів серед школярів;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 маніпуляцій, домагань і фішингових схем;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потреба у зв'язці освіта + AI + людське рішення;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критична важливість раннього виявлення та регламентованого реагування.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5528" y="297180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5897880" y="1417320"/>
          <a:ext cx="5532120" cy="352044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5897880" y="5084064"/>
            <a:ext cx="20574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bar chart: контури ризику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46720" y="5084064"/>
            <a:ext cx="18288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SLA-контроль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966960" y="5084064"/>
            <a:ext cx="150876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KPI trend</a:t>
            </a:r>
          </a:p>
        </p:txBody>
      </p:sp>
      <p:sp>
        <p:nvSpPr>
          <p:cNvPr id="13" name="Oval 12"/>
          <p:cNvSpPr/>
          <p:nvPr/>
        </p:nvSpPr>
        <p:spPr>
          <a:xfrm>
            <a:off x="5897880" y="5029200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R</a:t>
            </a:r>
          </a:p>
        </p:txBody>
      </p:sp>
      <p:sp>
        <p:nvSpPr>
          <p:cNvPr id="14" name="Oval 13"/>
          <p:cNvSpPr/>
          <p:nvPr/>
        </p:nvSpPr>
        <p:spPr>
          <a:xfrm>
            <a:off x="8046720" y="5029200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S</a:t>
            </a:r>
          </a:p>
        </p:txBody>
      </p:sp>
      <p:sp>
        <p:nvSpPr>
          <p:cNvPr id="15" name="Oval 14"/>
          <p:cNvSpPr/>
          <p:nvPr/>
        </p:nvSpPr>
        <p:spPr>
          <a:xfrm>
            <a:off x="9966960" y="5029200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3232" y="1453896"/>
            <a:ext cx="2606040" cy="13258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685800" y="1417320"/>
            <a:ext cx="2606040" cy="13258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03-contex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64" y="1472184"/>
            <a:ext cx="2496312" cy="1216152"/>
          </a:xfrm>
          <a:prstGeom prst="rect">
            <a:avLst/>
          </a:prstGeom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740664" y="1472184"/>
            <a:ext cx="2496312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777240" y="2359152"/>
            <a:ext cx="2423160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50392" y="2395728"/>
            <a:ext cx="231343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Цифровий контакт учнів із ризиковими каналами</a:t>
            </a:r>
          </a:p>
        </p:txBody>
      </p:sp>
      <p:sp>
        <p:nvSpPr>
          <p:cNvPr id="22" name="Rounded Rectangle 21">
            <a:hlinkClick action="ppaction://hlinksldjump" r:id="rId5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3" name="Rounded Rectangle 22">
            <a:hlinkClick action="ppaction://hlinksldjump" r:id="rId6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4" name="Rounded Rectangle 23">
            <a:hlinkClick action="ppaction://hlinksldjump" r:id="rId7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Рішення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BRAMA School CyberCulture як єдина система навчання, попередження і реагування.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77240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Навчання</a:t>
            </a:r>
          </a:p>
        </p:txBody>
      </p:sp>
      <p:sp>
        <p:nvSpPr>
          <p:cNvPr id="8" name="Chevron 7"/>
          <p:cNvSpPr/>
          <p:nvPr/>
        </p:nvSpPr>
        <p:spPr>
          <a:xfrm>
            <a:off x="2651760" y="2496312"/>
            <a:ext cx="310896" cy="493776"/>
          </a:xfrm>
          <a:prstGeom prst="chevron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3017520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Усвідомлення</a:t>
            </a:r>
          </a:p>
        </p:txBody>
      </p:sp>
      <p:sp>
        <p:nvSpPr>
          <p:cNvPr id="10" name="Chevron 9"/>
          <p:cNvSpPr/>
          <p:nvPr/>
        </p:nvSpPr>
        <p:spPr>
          <a:xfrm>
            <a:off x="4892040" y="2496312"/>
            <a:ext cx="310896" cy="493776"/>
          </a:xfrm>
          <a:prstGeom prst="chevron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257800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Поведінка</a:t>
            </a:r>
          </a:p>
        </p:txBody>
      </p:sp>
      <p:sp>
        <p:nvSpPr>
          <p:cNvPr id="12" name="Chevron 11"/>
          <p:cNvSpPr/>
          <p:nvPr/>
        </p:nvSpPr>
        <p:spPr>
          <a:xfrm>
            <a:off x="7132320" y="2496312"/>
            <a:ext cx="310896" cy="493776"/>
          </a:xfrm>
          <a:prstGeom prst="chevron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7498079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Участь</a:t>
            </a:r>
          </a:p>
        </p:txBody>
      </p:sp>
      <p:sp>
        <p:nvSpPr>
          <p:cNvPr id="14" name="Chevron 13"/>
          <p:cNvSpPr/>
          <p:nvPr/>
        </p:nvSpPr>
        <p:spPr>
          <a:xfrm>
            <a:off x="9372600" y="2496312"/>
            <a:ext cx="310896" cy="493776"/>
          </a:xfrm>
          <a:prstGeom prst="chevron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9738359" y="2331720"/>
            <a:ext cx="2011680" cy="960120"/>
          </a:xfrm>
          <a:prstGeom prst="roundRect">
            <a:avLst/>
          </a:prstGeom>
          <a:solidFill>
            <a:srgbClr val="F7FA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b="1" sz="1250">
                <a:solidFill>
                  <a:srgbClr val="0F1F3D"/>
                </a:solidFill>
              </a:defRPr>
            </a:pPr>
            <a:r>
              <a:t>Захист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77240" y="3566160"/>
            <a:ext cx="1074420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Ключовий меседж для рішення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освітній контур формує базові навички для всіх цільових груп;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 BRAMA Agent масштабує швидкість і якість обробки сигналів;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людина в контурі рішення гарантує правомірність і довіру;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керівництво отримує щомісячні дані для рішення про масштабування.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86968" y="365760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ed Rectangle 17"/>
          <p:cNvSpPr/>
          <p:nvPr/>
        </p:nvSpPr>
        <p:spPr>
          <a:xfrm>
            <a:off x="8394192" y="1453896"/>
            <a:ext cx="3154680" cy="114300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8366760" y="1417320"/>
            <a:ext cx="3154680" cy="11430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04-solu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624" y="1472184"/>
            <a:ext cx="3044952" cy="1033271"/>
          </a:xfrm>
          <a:prstGeom prst="rect">
            <a:avLst/>
          </a:prstGeom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8421624" y="1472184"/>
            <a:ext cx="3044952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ounded Rectangle 21"/>
          <p:cNvSpPr/>
          <p:nvPr/>
        </p:nvSpPr>
        <p:spPr>
          <a:xfrm>
            <a:off x="8458200" y="2176272"/>
            <a:ext cx="2971800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8531352" y="2212848"/>
            <a:ext cx="286207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Синхронізація навчання, AI-аналізу і людського рішення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66760" y="2624328"/>
            <a:ext cx="315468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операційний контур: сигнал -&gt; перевірка -&gt; дія</a:t>
            </a:r>
          </a:p>
        </p:txBody>
      </p:sp>
      <p:sp>
        <p:nvSpPr>
          <p:cNvPr id="25" name="Rounded Rectangle 24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6" name="Rounded Rectangle 25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7" name="Rounded Rectangle 26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Ключові можливості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Система побудована на 4 взаємопов'язаних функціональних блоках.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1417320"/>
            <a:ext cx="530352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Освітній контур School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модулі за ризиками;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пакет для педагога;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сертифікація школи.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552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172200" y="1417320"/>
            <a:ext cx="530352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AI BRAMA Agent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AI-тьютор і Q&amp;A;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AI-помічник вчителя;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AI-оператор процесів.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81928" y="150876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85800" y="3611880"/>
            <a:ext cx="530352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Cyber Virtual Police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ролі Junior/Officer/Senior;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SOP-ланцюг реагування;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модерація і ескалація.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95528" y="3703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6172200" y="3611880"/>
            <a:ext cx="5303520" cy="196596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Governance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RBAC і журналювання;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KPI-дисципліна;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управлінський аудит.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1928" y="3703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05-featu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0" name="Rounded Rectangle 19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1" name="Rounded Rectangle 20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Як це працює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Flow diagram: учень -&gt; ризик -&gt; AI Agent -&gt; Officer -&gt; Senior -&gt; звіт -&gt; дія.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22960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Учень</a:t>
            </a:r>
          </a:p>
        </p:txBody>
      </p:sp>
      <p:sp>
        <p:nvSpPr>
          <p:cNvPr id="8" name="Chevron 7"/>
          <p:cNvSpPr/>
          <p:nvPr/>
        </p:nvSpPr>
        <p:spPr>
          <a:xfrm>
            <a:off x="252374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2697479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Ризик</a:t>
            </a:r>
          </a:p>
        </p:txBody>
      </p:sp>
      <p:sp>
        <p:nvSpPr>
          <p:cNvPr id="10" name="Chevron 9"/>
          <p:cNvSpPr/>
          <p:nvPr/>
        </p:nvSpPr>
        <p:spPr>
          <a:xfrm>
            <a:off x="439826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4572000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AI Agent</a:t>
            </a:r>
            <a:br/>
            <a:r>
              <a:t>(сигнал)</a:t>
            </a:r>
          </a:p>
        </p:txBody>
      </p:sp>
      <p:sp>
        <p:nvSpPr>
          <p:cNvPr id="12" name="Chevron 11"/>
          <p:cNvSpPr/>
          <p:nvPr/>
        </p:nvSpPr>
        <p:spPr>
          <a:xfrm>
            <a:off x="627278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6446520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Officer</a:t>
            </a:r>
            <a:br/>
            <a:r>
              <a:t>(SOP)</a:t>
            </a:r>
          </a:p>
        </p:txBody>
      </p:sp>
      <p:sp>
        <p:nvSpPr>
          <p:cNvPr id="14" name="Chevron 13"/>
          <p:cNvSpPr/>
          <p:nvPr/>
        </p:nvSpPr>
        <p:spPr>
          <a:xfrm>
            <a:off x="814730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ed Rectangle 14"/>
          <p:cNvSpPr/>
          <p:nvPr/>
        </p:nvSpPr>
        <p:spPr>
          <a:xfrm>
            <a:off x="8321040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Senior</a:t>
            </a:r>
            <a:br/>
            <a:r>
              <a:t>(рішення)</a:t>
            </a:r>
          </a:p>
        </p:txBody>
      </p:sp>
      <p:sp>
        <p:nvSpPr>
          <p:cNvPr id="16" name="Chevron 15"/>
          <p:cNvSpPr/>
          <p:nvPr/>
        </p:nvSpPr>
        <p:spPr>
          <a:xfrm>
            <a:off x="10021824" y="2551176"/>
            <a:ext cx="256032" cy="493776"/>
          </a:xfrm>
          <a:prstGeom prst="chevron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10195559" y="2286000"/>
            <a:ext cx="1783080" cy="1051560"/>
          </a:xfrm>
          <a:prstGeom prst="roundRect">
            <a:avLst/>
          </a:prstGeom>
          <a:solidFill>
            <a:srgbClr val="FFFF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69" b="1">
                <a:solidFill>
                  <a:srgbClr val="0F1F3D"/>
                </a:solidFill>
              </a:defRPr>
            </a:pPr>
            <a:r>
              <a:t>Звіт</a:t>
            </a:r>
            <a:br/>
            <a:r>
              <a:t>і корекція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2960" y="3749039"/>
            <a:ext cx="10698480" cy="17830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Результат процесу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кожен кейс завершується контрольованим рішенням і журналом дій;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виконується навчальна корекція для зниження повторного ризику;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керівництво отримує вимірювані KPI.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32688" y="3840479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ounded Rectangle 19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06-how-it-wor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23" name="Rectangle 22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ed Rectangle 23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25" name="Rounded Rectangle 24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26" name="Rounded Rectangle 25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Архітектура системи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Інтерактивна карта взаємодії контурів і потоків даних.</a:t>
            </a:r>
          </a:p>
        </p:txBody>
      </p:sp>
      <p:sp>
        <p:nvSpPr>
          <p:cNvPr id="7" name="Oval 6"/>
          <p:cNvSpPr/>
          <p:nvPr/>
        </p:nvSpPr>
        <p:spPr>
          <a:xfrm>
            <a:off x="4983480" y="2788920"/>
            <a:ext cx="2240280" cy="1207008"/>
          </a:xfrm>
          <a:prstGeom prst="ellipse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200">
                <a:solidFill>
                  <a:srgbClr val="FFFFFF"/>
                </a:solidFill>
                <a:latin typeface="Segoe UI"/>
              </a:defRPr>
            </a:pPr>
            <a:r>
              <a:t>BRAMA</a:t>
            </a:r>
          </a:p>
          <a:p>
            <a:pPr algn="ctr">
              <a:defRPr b="1" sz="1200">
                <a:solidFill>
                  <a:srgbClr val="FFFFFF"/>
                </a:solidFill>
                <a:latin typeface="Segoe UI"/>
              </a:defRPr>
            </a:pPr>
            <a:r>
              <a:t>Core</a:t>
            </a:r>
          </a:p>
        </p:txBody>
      </p:sp>
      <p:cxnSp>
        <p:nvCxnSpPr>
          <p:cNvPr id="8" name="Connector 7"/>
          <p:cNvCxnSpPr/>
          <p:nvPr/>
        </p:nvCxnSpPr>
        <p:spPr>
          <a:xfrm flipH="1" flipV="1">
            <a:off x="2217420" y="2066543"/>
            <a:ext cx="3886200" cy="1325881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or 8"/>
          <p:cNvCxnSpPr/>
          <p:nvPr/>
        </p:nvCxnSpPr>
        <p:spPr>
          <a:xfrm flipV="1">
            <a:off x="6103620" y="2066543"/>
            <a:ext cx="3817620" cy="1325881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or 9"/>
          <p:cNvCxnSpPr/>
          <p:nvPr/>
        </p:nvCxnSpPr>
        <p:spPr>
          <a:xfrm flipH="1">
            <a:off x="2286000" y="3392424"/>
            <a:ext cx="3817620" cy="1234440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 10"/>
          <p:cNvCxnSpPr/>
          <p:nvPr/>
        </p:nvCxnSpPr>
        <p:spPr>
          <a:xfrm>
            <a:off x="6103620" y="3392424"/>
            <a:ext cx="3817620" cy="1234440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 11"/>
          <p:cNvCxnSpPr/>
          <p:nvPr/>
        </p:nvCxnSpPr>
        <p:spPr>
          <a:xfrm flipH="1">
            <a:off x="5989320" y="3392424"/>
            <a:ext cx="114300" cy="2299716"/>
          </a:xfrm>
          <a:prstGeom prst="line">
            <a:avLst/>
          </a:prstGeom>
          <a:ln w="13970">
            <a:solidFill>
              <a:srgbClr val="004CC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68680" y="1600200"/>
            <a:ext cx="2697480" cy="93268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School</a:t>
            </a:r>
          </a:p>
        </p:txBody>
      </p:sp>
      <p:sp>
        <p:nvSpPr>
          <p:cNvPr id="14" name="Oval 13"/>
          <p:cNvSpPr/>
          <p:nvPr/>
        </p:nvSpPr>
        <p:spPr>
          <a:xfrm>
            <a:off x="941832" y="167335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549640" y="1600200"/>
            <a:ext cx="2743200" cy="93268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AI Agent</a:t>
            </a:r>
          </a:p>
        </p:txBody>
      </p:sp>
      <p:sp>
        <p:nvSpPr>
          <p:cNvPr id="16" name="Oval 15"/>
          <p:cNvSpPr/>
          <p:nvPr/>
        </p:nvSpPr>
        <p:spPr>
          <a:xfrm>
            <a:off x="8622792" y="167335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AI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68680" y="4160520"/>
            <a:ext cx="2834640" cy="93268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Cyber Virtual Police</a:t>
            </a:r>
          </a:p>
        </p:txBody>
      </p:sp>
      <p:sp>
        <p:nvSpPr>
          <p:cNvPr id="18" name="Oval 17"/>
          <p:cNvSpPr/>
          <p:nvPr/>
        </p:nvSpPr>
        <p:spPr>
          <a:xfrm>
            <a:off x="941832" y="423367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49640" y="4160520"/>
            <a:ext cx="2743200" cy="932688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Governance</a:t>
            </a:r>
          </a:p>
        </p:txBody>
      </p:sp>
      <p:sp>
        <p:nvSpPr>
          <p:cNvPr id="20" name="Oval 19"/>
          <p:cNvSpPr/>
          <p:nvPr/>
        </p:nvSpPr>
        <p:spPr>
          <a:xfrm>
            <a:off x="8622792" y="423367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26280" y="5212080"/>
            <a:ext cx="2926080" cy="960120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1" sz="1030">
                <a:solidFill>
                  <a:srgbClr val="0F1F3D"/>
                </a:solidFill>
                <a:latin typeface="Segoe UI"/>
              </a:defRPr>
            </a:pPr>
            <a:r>
              <a:t>Інтеграції</a:t>
            </a:r>
            <a:br/>
            <a:r>
              <a:t>Roblox/Fortnite/Minecraft</a:t>
            </a:r>
          </a:p>
        </p:txBody>
      </p:sp>
      <p:sp>
        <p:nvSpPr>
          <p:cNvPr id="22" name="Oval 21"/>
          <p:cNvSpPr/>
          <p:nvPr/>
        </p:nvSpPr>
        <p:spPr>
          <a:xfrm>
            <a:off x="4599432" y="5285232"/>
            <a:ext cx="365760" cy="365760"/>
          </a:xfrm>
          <a:prstGeom prst="ellipse">
            <a:avLst/>
          </a:prstGeom>
          <a:solidFill>
            <a:srgbClr val="EAF1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I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68680" y="164592"/>
            <a:ext cx="3657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схема: подія -&gt; сигнал -&gt; людина -&gt; дія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572000" y="164592"/>
            <a:ext cx="288036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канали: API / dashboard / SOP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35240" y="164592"/>
            <a:ext cx="288036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50" b="1">
                <a:solidFill>
                  <a:srgbClr val="004CC2"/>
                </a:solidFill>
                <a:latin typeface="Segoe UI"/>
              </a:defRPr>
            </a:pPr>
            <a:r>
              <a:t>контроль: RBAC / audit / SLA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668511" y="1298448"/>
            <a:ext cx="2788920" cy="1536192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ed Rectangle 26"/>
          <p:cNvSpPr/>
          <p:nvPr/>
        </p:nvSpPr>
        <p:spPr>
          <a:xfrm>
            <a:off x="8641080" y="1261872"/>
            <a:ext cx="2788920" cy="1536192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8" name="Picture 27" descr="07-archite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944" y="1316736"/>
            <a:ext cx="2679191" cy="1426464"/>
          </a:xfrm>
          <a:prstGeom prst="rect">
            <a:avLst/>
          </a:prstGeom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8695944" y="1316736"/>
            <a:ext cx="2679191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Rounded Rectangle 29"/>
          <p:cNvSpPr/>
          <p:nvPr/>
        </p:nvSpPr>
        <p:spPr>
          <a:xfrm>
            <a:off x="8732519" y="2414015"/>
            <a:ext cx="2606039" cy="256032"/>
          </a:xfrm>
          <a:prstGeom prst="roundRect">
            <a:avLst/>
          </a:prstGeom>
          <a:solidFill>
            <a:srgbClr val="FFFFFF"/>
          </a:solidFill>
          <a:ln w="762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8805672" y="2450591"/>
            <a:ext cx="249631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819" b="1">
                <a:solidFill>
                  <a:srgbClr val="004CC2"/>
                </a:solidFill>
                <a:latin typeface="Segoe UI"/>
              </a:defRPr>
            </a:pPr>
            <a:r>
              <a:t>Міжконтурна взаємодія у режимі керованого процесу</a:t>
            </a:r>
          </a:p>
        </p:txBody>
      </p:sp>
      <p:sp>
        <p:nvSpPr>
          <p:cNvPr id="32" name="Rounded Rectangle 31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33" name="Rounded Rectangle 32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34" name="Rounded Rectangle 33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AI Component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AI BRAMA Agent підсилює освітній і операційний контури без автономного фінального рішення.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1325880"/>
            <a:ext cx="5532120" cy="27432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Ролі AI BRAMA Agent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AI-тьютор: мікроуроки та Q&amp;A;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AI-помічник вчителя: тести/квізи/матеріали;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AI-оператор: звернення, маршрутизація, автозвіти.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124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400800" y="1325880"/>
            <a:ext cx="5074920" cy="274320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Guardian Pipeline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detect -&gt; score -&gt; route -&gt; human confirm;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ризики: grooming / bullying / manipulations;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контроль: SLA + audit trail.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10528" y="141732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731520" y="4251960"/>
            <a:ext cx="10744200" cy="13258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Human-in-the-loop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AI не приймає фінальні рішення; уповноважена людина підтверджує дію і закриття кейсу.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1248" y="434340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08-ai-compone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8" name="Rounded Rectangle 17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9" name="Rounded Rectangle 18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4F8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88952" cy="566928"/>
          </a:xfrm>
          <a:prstGeom prst="rect">
            <a:avLst/>
          </a:prstGeom>
          <a:solidFill>
            <a:srgbClr val="E8EEF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566928"/>
            <a:ext cx="12188952" cy="18288"/>
          </a:xfrm>
          <a:prstGeom prst="rect">
            <a:avLst/>
          </a:prstGeom>
          <a:solidFill>
            <a:srgbClr val="C1D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658368" y="91440"/>
            <a:ext cx="2514600" cy="301752"/>
          </a:xfrm>
          <a:prstGeom prst="roundRect">
            <a:avLst/>
          </a:prstGeom>
          <a:solidFill>
            <a:srgbClr val="EAF1FF"/>
          </a:solidFill>
          <a:ln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840" b="1">
                <a:solidFill>
                  <a:srgbClr val="004CC2"/>
                </a:solidFill>
              </a:defRPr>
            </a:pPr>
            <a:r>
              <a:t>BRAMA School CyberCulture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57200"/>
            <a:ext cx="1088136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900" b="1">
                <a:solidFill>
                  <a:srgbClr val="0F1F3D"/>
                </a:solidFill>
                <a:latin typeface="Segoe UI"/>
              </a:defRPr>
            </a:pPr>
            <a:r>
              <a:t>Use Cases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6656" y="932688"/>
            <a:ext cx="10698480" cy="4206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250">
                <a:solidFill>
                  <a:srgbClr val="5A6F93"/>
                </a:solidFill>
                <a:latin typeface="Segoe UI"/>
              </a:defRPr>
            </a:pPr>
            <a:r>
              <a:t>10 напрямків розвитку подій з уніфікованим алгоритмом реагування.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1520" y="1325880"/>
            <a:ext cx="5303520" cy="3749039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Сценарії 01-05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01 Домагання в мережі (grooming)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02 Кібербулінг у шкільній спільноті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03 Фішингове посилання у месенджері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04 Маніпуляція через фейковий конкурс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05 Спроба збору персональних даних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4124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6172200" y="1325880"/>
            <a:ext cx="5303520" cy="3749039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Сценарії 06-10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06 Токсична ескалація у voice-чаті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07 Поширення шкідливого контенту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08 Псевдо-вербування у закритий канал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09 Соціальна інженерія через знайомого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10 Повторний ризик після закриття кейсу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81928" y="1417320"/>
            <a:ext cx="530352" cy="73152"/>
          </a:xfrm>
          <a:prstGeom prst="round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731520" y="5257800"/>
            <a:ext cx="7863840" cy="73152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lIns="146304" rIns="146304" tIns="109728" bIns="73152"/>
          <a:lstStyle/>
          <a:p>
            <a:pPr algn="ctr">
              <a:defRPr b="1" sz="1300">
                <a:solidFill>
                  <a:srgbClr val="0F1F3D"/>
                </a:solidFill>
                <a:latin typeface="Segoe UI"/>
              </a:defRPr>
            </a:pPr>
            <a:r>
              <a:t>Шаблон логіки для кожного кейсу</a:t>
            </a:r>
          </a:p>
          <a:p>
            <a:pPr>
              <a:defRPr sz="1019">
                <a:solidFill>
                  <a:srgbClr val="21385F"/>
                </a:solidFill>
                <a:latin typeface="Segoe UI"/>
              </a:defRPr>
            </a:pPr>
            <a:r>
              <a:t>• контекст -&gt; умова запуску -&gt; ролі -&gt; вхід/вихід -&gt; алгоритм -&gt; критерій закриття.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1248" y="5349240"/>
            <a:ext cx="530352" cy="73152"/>
          </a:xfrm>
          <a:prstGeom prst="roundRect">
            <a:avLst/>
          </a:prstGeom>
          <a:solidFill>
            <a:srgbClr val="004CC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ounded Rectangle 12"/>
          <p:cNvSpPr/>
          <p:nvPr/>
        </p:nvSpPr>
        <p:spPr>
          <a:xfrm>
            <a:off x="8348471" y="694944"/>
            <a:ext cx="3035808" cy="1554480"/>
          </a:xfrm>
          <a:prstGeom prst="roundRect">
            <a:avLst/>
          </a:prstGeom>
          <a:solidFill>
            <a:srgbClr val="EAF1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8321040" y="658368"/>
            <a:ext cx="3035808" cy="1554480"/>
          </a:xfrm>
          <a:prstGeom prst="roundRect">
            <a:avLst/>
          </a:prstGeom>
          <a:solidFill>
            <a:srgbClr val="FFFFFF"/>
          </a:solidFill>
          <a:ln w="11430">
            <a:solidFill>
              <a:srgbClr val="C1D5F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09-use-ca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904" y="713232"/>
            <a:ext cx="2926079" cy="1444752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8375904" y="713232"/>
            <a:ext cx="2926079" cy="45720"/>
          </a:xfrm>
          <a:prstGeom prst="rect">
            <a:avLst/>
          </a:prstGeom>
          <a:solidFill>
            <a:srgbClr val="0A6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>
            <a:hlinkClick action="ppaction://hlinksldjump" r:id="rId4"/>
          </p:cNvPr>
          <p:cNvSpPr/>
          <p:nvPr/>
        </p:nvSpPr>
        <p:spPr>
          <a:xfrm>
            <a:off x="9189720" y="6400800"/>
            <a:ext cx="82296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Меню</a:t>
            </a:r>
          </a:p>
        </p:txBody>
      </p:sp>
      <p:sp>
        <p:nvSpPr>
          <p:cNvPr id="18" name="Rounded Rectangle 17">
            <a:hlinkClick action="ppaction://hlinksldjump" r:id="rId5"/>
          </p:cNvPr>
          <p:cNvSpPr/>
          <p:nvPr/>
        </p:nvSpPr>
        <p:spPr>
          <a:xfrm>
            <a:off x="10058400" y="6400800"/>
            <a:ext cx="868680" cy="329184"/>
          </a:xfrm>
          <a:prstGeom prst="roundRect">
            <a:avLst/>
          </a:prstGeom>
          <a:solidFill>
            <a:srgbClr val="FFFFFF"/>
          </a:solidFill>
          <a:ln>
            <a:solidFill>
              <a:srgbClr val="0A6C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004CC2"/>
                </a:solidFill>
                <a:latin typeface="Segoe UI"/>
              </a:defRPr>
            </a:pPr>
            <a:r>
              <a:t>Назад</a:t>
            </a:r>
          </a:p>
        </p:txBody>
      </p:sp>
      <p:sp>
        <p:nvSpPr>
          <p:cNvPr id="19" name="Rounded Rectangle 18">
            <a:hlinkClick action="ppaction://hlinksldjump" r:id="rId6"/>
          </p:cNvPr>
          <p:cNvSpPr/>
          <p:nvPr/>
        </p:nvSpPr>
        <p:spPr>
          <a:xfrm>
            <a:off x="10972800" y="6400800"/>
            <a:ext cx="868680" cy="329184"/>
          </a:xfrm>
          <a:prstGeom prst="roundRect">
            <a:avLst/>
          </a:prstGeom>
          <a:solidFill>
            <a:srgbClr val="0A6CFF"/>
          </a:solidFill>
          <a:ln>
            <a:solidFill>
              <a:srgbClr val="004CC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sz="930" b="1">
                <a:solidFill>
                  <a:srgbClr val="FFFFFF"/>
                </a:solidFill>
                <a:latin typeface="Segoe UI"/>
              </a:defRPr>
            </a:pPr>
            <a:r>
              <a:t>Вперед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